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  <p:sldMasterId id="2147483669" r:id="rId3"/>
    <p:sldMasterId id="2147483672" r:id="rId4"/>
  </p:sldMasterIdLst>
  <p:notesMasterIdLst>
    <p:notesMasterId r:id="rId27"/>
  </p:notesMasterIdLst>
  <p:handoutMasterIdLst>
    <p:handoutMasterId r:id="rId28"/>
  </p:handoutMasterIdLst>
  <p:sldIdLst>
    <p:sldId id="388" r:id="rId5"/>
    <p:sldId id="256" r:id="rId6"/>
    <p:sldId id="293" r:id="rId7"/>
    <p:sldId id="384" r:id="rId8"/>
    <p:sldId id="386" r:id="rId9"/>
    <p:sldId id="387" r:id="rId10"/>
    <p:sldId id="385" r:id="rId11"/>
    <p:sldId id="380" r:id="rId12"/>
    <p:sldId id="295" r:id="rId13"/>
    <p:sldId id="381" r:id="rId14"/>
    <p:sldId id="297" r:id="rId15"/>
    <p:sldId id="383" r:id="rId16"/>
    <p:sldId id="284" r:id="rId17"/>
    <p:sldId id="378" r:id="rId18"/>
    <p:sldId id="379" r:id="rId19"/>
    <p:sldId id="285" r:id="rId20"/>
    <p:sldId id="350" r:id="rId21"/>
    <p:sldId id="353" r:id="rId22"/>
    <p:sldId id="373" r:id="rId23"/>
    <p:sldId id="374" r:id="rId24"/>
    <p:sldId id="375" r:id="rId25"/>
    <p:sldId id="382" r:id="rId2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C8D"/>
    <a:srgbClr val="FF3300"/>
    <a:srgbClr val="A0BBD4"/>
    <a:srgbClr val="8B5A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75" d="100"/>
          <a:sy n="75" d="100"/>
        </p:scale>
        <p:origin x="-2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4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47DBB89-E1DB-4734-9475-1380292893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7A68AA65-6188-406D-B813-6E561E9DA9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D74B0-2D0B-4434-9A7C-271422D15EBF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Primeira página da apresentação basta apenas trocar titulo e textos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D74B0-2D0B-4434-9A7C-271422D15EBF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Primeira página da apresentação basta apenas trocar titulo e textos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0E0D4-59AC-4B4B-93BF-914292B52E94}" type="slidenum">
              <a:rPr lang="pt-BR" smtClean="0"/>
              <a:pPr/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67B06-7B29-45FE-B766-0ED1E1793161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Página final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presentacao-bas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2133600"/>
            <a:ext cx="6480175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42075" y="414338"/>
            <a:ext cx="1841500" cy="4598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5988" y="414338"/>
            <a:ext cx="5373687" cy="4598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14035-E691-4DBB-A49F-96319AE583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5D34A-4908-4536-9B84-134EBA51B5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D774A-F1AC-4F53-9E98-44FB8314ED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EE3A-0231-4DB7-9148-7029CF96AA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D0E32-A4B6-4054-87B9-F8BB5658E3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85E5-8955-45A2-A1DD-71611E6659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C447D-A0D5-4F6D-855C-CA0E5F103F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6004F-D8C6-4DD9-BC6E-51DA212E76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1E759-33C9-4737-84FF-2D1099ADE3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341D9-1279-4B76-A126-D40D7C94D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2001837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2001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C618-9B75-49A3-9B58-9ABE6DB019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71550" y="1844675"/>
            <a:ext cx="3579813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03763" y="1844675"/>
            <a:ext cx="3579812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apresentacao-base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915988" y="414338"/>
            <a:ext cx="7245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br>
              <a:rPr lang="pt-BR" smtClean="0"/>
            </a:br>
            <a:r>
              <a:rPr lang="pt-BR" smtClean="0"/>
              <a:t>Digite aqui o título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844675"/>
            <a:ext cx="73120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endParaRPr lang="pt-BR" smtClean="0"/>
          </a:p>
          <a:p>
            <a:pPr lvl="2"/>
            <a:r>
              <a:rPr lang="pt-BR" smtClean="0"/>
              <a:t>Digite ou cole textos aqui</a:t>
            </a:r>
          </a:p>
          <a:p>
            <a:pPr lvl="2"/>
            <a:r>
              <a:rPr lang="pt-BR" smtClean="0"/>
              <a:t>Potencial do ramo: riscos ou segmentos </a:t>
            </a:r>
          </a:p>
          <a:p>
            <a:pPr lvl="2"/>
            <a:r>
              <a:rPr lang="pt-BR" smtClean="0"/>
              <a:t> Potencial do ramo: riscos ou segme nononon ononono nonoo</a:t>
            </a:r>
          </a:p>
          <a:p>
            <a:pPr lvl="2"/>
            <a:endParaRPr lang="pt-BR" smtClean="0"/>
          </a:p>
        </p:txBody>
      </p:sp>
      <p:sp>
        <p:nvSpPr>
          <p:cNvPr id="1029" name="Rectangle 27"/>
          <p:cNvSpPr>
            <a:spLocks noChangeAspect="1" noChangeArrowheads="1"/>
          </p:cNvSpPr>
          <p:nvPr userDrawn="1"/>
        </p:nvSpPr>
        <p:spPr bwMode="auto">
          <a:xfrm>
            <a:off x="1049338" y="1520825"/>
            <a:ext cx="7378700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39" r:id="rId12"/>
  </p:sldLayoutIdLst>
  <p:transition spd="med">
    <p:pull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9pPr>
    </p:titleStyle>
    <p:bodyStyle>
      <a:lvl1pPr marL="273050" indent="-273050" algn="l" rtl="0" eaLnBrk="0" fontAlgn="base" hangingPunct="0">
        <a:spcBef>
          <a:spcPct val="0"/>
        </a:spcBef>
        <a:spcAft>
          <a:spcPct val="20000"/>
        </a:spcAft>
        <a:buSzPct val="70000"/>
        <a:buBlip>
          <a:blip r:embed="rId15"/>
        </a:buBlip>
        <a:tabLst>
          <a:tab pos="96838" algn="l"/>
        </a:tabLst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4763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6838" algn="l"/>
        </a:tabLst>
        <a:defRPr sz="2800">
          <a:solidFill>
            <a:schemeClr val="tx1"/>
          </a:solidFill>
          <a:latin typeface="+mn-lt"/>
        </a:defRPr>
      </a:lvl2pPr>
      <a:lvl3pPr marL="631825" indent="282575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tabLst>
          <a:tab pos="96838" algn="l"/>
        </a:tabLst>
        <a:defRPr>
          <a:solidFill>
            <a:schemeClr val="tx1"/>
          </a:solidFill>
          <a:latin typeface="+mn-lt"/>
        </a:defRPr>
      </a:lvl3pPr>
      <a:lvl4pPr marL="2149475" indent="-777875" algn="l" rtl="0" eaLnBrk="0" fontAlgn="base" hangingPunct="0">
        <a:spcBef>
          <a:spcPct val="20000"/>
        </a:spcBef>
        <a:spcAft>
          <a:spcPct val="0"/>
        </a:spcAft>
        <a:tabLst>
          <a:tab pos="96838" algn="l"/>
        </a:tabLst>
        <a:defRPr>
          <a:solidFill>
            <a:schemeClr val="tx1"/>
          </a:solidFill>
          <a:latin typeface="+mn-lt"/>
        </a:defRPr>
      </a:lvl4pPr>
      <a:lvl5pPr marL="300672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5pPr>
      <a:lvl6pPr marL="34639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6pPr>
      <a:lvl7pPr marL="39211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7pPr>
      <a:lvl8pPr marL="43783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8pPr>
      <a:lvl9pPr marL="48355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00B8257A-53CD-49BA-A5A5-A8CE67730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33" descr="apresentacao-base1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apresentacao-base1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polidoconsultoria.com.br/" TargetMode="External"/><Relationship Id="rId7" Type="http://schemas.openxmlformats.org/officeDocument/2006/relationships/hyperlink" Target="http://www.diamantinofurck.adv.b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revind.com.br/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6.jpeg"/><Relationship Id="rId9" Type="http://schemas.openxmlformats.org/officeDocument/2006/relationships/hyperlink" Target="http://www.tmlaw.com.b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971600" y="2667000"/>
            <a:ext cx="720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 smtClean="0">
                <a:solidFill>
                  <a:srgbClr val="094C8D"/>
                </a:solidFill>
              </a:rPr>
              <a:t>Sindicato dos Corretores de Seguros de Alagoas e Escola Nacional de </a:t>
            </a:r>
            <a:r>
              <a:rPr lang="pt-BR" sz="2000" b="1" dirty="0" smtClean="0">
                <a:solidFill>
                  <a:srgbClr val="094C8D"/>
                </a:solidFill>
              </a:rPr>
              <a:t>Seguros</a:t>
            </a:r>
            <a:endParaRPr lang="pt-BR" sz="2000" b="1" dirty="0"/>
          </a:p>
        </p:txBody>
      </p:sp>
      <p:pic>
        <p:nvPicPr>
          <p:cNvPr id="6148" name="Picture 12" descr="polid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1219200"/>
            <a:ext cx="2808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3"/>
          <p:cNvSpPr>
            <a:spLocks noChangeArrowheads="1"/>
          </p:cNvSpPr>
          <p:nvPr/>
        </p:nvSpPr>
        <p:spPr bwMode="auto">
          <a:xfrm>
            <a:off x="1619250" y="4581525"/>
            <a:ext cx="5757863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98438"/>
          </a:xfrm>
        </p:spPr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RC posta ou pressuposta?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5"/>
            <a:ext cx="7312025" cy="3960813"/>
          </a:xfrm>
        </p:spPr>
        <p:txBody>
          <a:bodyPr/>
          <a:lstStyle/>
          <a:p>
            <a:pPr algn="just"/>
            <a:r>
              <a:rPr lang="pt-BR" sz="1800" dirty="0" smtClean="0"/>
              <a:t>O conceito jurídico de RC não é dado somente pelo direito positivo ou pelos doutrinadores do tema</a:t>
            </a:r>
          </a:p>
          <a:p>
            <a:pPr algn="just"/>
            <a:r>
              <a:rPr lang="pt-BR" sz="1800" dirty="0" smtClean="0"/>
              <a:t>Ele repercute no campo da </a:t>
            </a:r>
            <a:r>
              <a:rPr lang="pt-BR" sz="1800" dirty="0" smtClean="0">
                <a:solidFill>
                  <a:srgbClr val="094C8D"/>
                </a:solidFill>
              </a:rPr>
              <a:t>ética</a:t>
            </a:r>
            <a:r>
              <a:rPr lang="pt-BR" sz="1800" dirty="0" smtClean="0"/>
              <a:t>, da </a:t>
            </a:r>
            <a:r>
              <a:rPr lang="pt-BR" sz="1800" dirty="0" smtClean="0">
                <a:solidFill>
                  <a:srgbClr val="094C8D"/>
                </a:solidFill>
              </a:rPr>
              <a:t>política</a:t>
            </a:r>
            <a:r>
              <a:rPr lang="pt-BR" sz="1800" dirty="0" smtClean="0"/>
              <a:t>, das </a:t>
            </a:r>
            <a:r>
              <a:rPr lang="pt-BR" sz="1800" dirty="0" smtClean="0">
                <a:solidFill>
                  <a:srgbClr val="094C8D"/>
                </a:solidFill>
              </a:rPr>
              <a:t>ciências humanas </a:t>
            </a:r>
            <a:r>
              <a:rPr lang="pt-BR" sz="1800" dirty="0" smtClean="0"/>
              <a:t>e </a:t>
            </a:r>
            <a:r>
              <a:rPr lang="pt-BR" sz="1800" dirty="0" smtClean="0">
                <a:solidFill>
                  <a:srgbClr val="094C8D"/>
                </a:solidFill>
              </a:rPr>
              <a:t>no vulgar</a:t>
            </a:r>
            <a:r>
              <a:rPr lang="pt-BR" sz="1800" dirty="0" smtClean="0"/>
              <a:t>. É, pois, uma criação coletiva de muitas formas distintas de saber</a:t>
            </a:r>
          </a:p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A base jurídica, tão somente, não é mais suficiente para a sua compreensão</a:t>
            </a:r>
          </a:p>
          <a:p>
            <a:pPr algn="just"/>
            <a:r>
              <a:rPr lang="pt-BR" sz="1800" dirty="0" smtClean="0"/>
              <a:t>Não é a RC baseada na culpa que não tem mais sentido, mas a RC baseada exclusivamente no jurídico</a:t>
            </a:r>
          </a:p>
          <a:p>
            <a:pPr algn="just"/>
            <a:r>
              <a:rPr lang="pt-BR" sz="1800" b="1" dirty="0" smtClean="0"/>
              <a:t>Paradigma único norteador </a:t>
            </a:r>
            <a:r>
              <a:rPr lang="pt-BR" sz="1800" dirty="0" smtClean="0"/>
              <a:t>&gt; </a:t>
            </a:r>
            <a:r>
              <a:rPr lang="pt-BR" sz="1800" b="1" i="1" dirty="0" smtClean="0">
                <a:solidFill>
                  <a:srgbClr val="094C8D"/>
                </a:solidFill>
              </a:rPr>
              <a:t>a dignidade da pessoa humana</a:t>
            </a:r>
          </a:p>
          <a:p>
            <a:pPr algn="just"/>
            <a:endParaRPr lang="pt-BR" sz="1800" dirty="0" smtClean="0"/>
          </a:p>
          <a:p>
            <a:pPr lvl="1" algn="just">
              <a:buFontTx/>
              <a:buNone/>
            </a:pPr>
            <a:r>
              <a:rPr lang="pt-BR" sz="1800" dirty="0" smtClean="0"/>
              <a:t>[</a:t>
            </a:r>
            <a:r>
              <a:rPr lang="pt-BR" sz="1800" i="1" dirty="0" smtClean="0"/>
              <a:t>in</a:t>
            </a:r>
            <a:r>
              <a:rPr lang="pt-BR" sz="1800" dirty="0" smtClean="0"/>
              <a:t> Giselda Maria F. Novaes </a:t>
            </a:r>
            <a:r>
              <a:rPr lang="pt-BR" sz="1800" dirty="0" err="1" smtClean="0"/>
              <a:t>Hironaka</a:t>
            </a:r>
            <a:r>
              <a:rPr lang="pt-BR" sz="1800" dirty="0" smtClean="0"/>
              <a:t>, </a:t>
            </a:r>
            <a:r>
              <a:rPr lang="pt-BR" sz="1800" b="1" i="1" dirty="0" smtClean="0">
                <a:solidFill>
                  <a:srgbClr val="094C8D"/>
                </a:solidFill>
              </a:rPr>
              <a:t>Responsabilidade Pressuposta</a:t>
            </a:r>
            <a:r>
              <a:rPr lang="pt-BR" sz="1800" dirty="0" smtClean="0"/>
              <a:t>. Belo </a:t>
            </a:r>
            <a:r>
              <a:rPr lang="pt-BR" sz="1800" dirty="0" err="1" smtClean="0"/>
              <a:t>Horizontre</a:t>
            </a:r>
            <a:r>
              <a:rPr lang="pt-BR" sz="1800" dirty="0" smtClean="0"/>
              <a:t>: </a:t>
            </a:r>
            <a:r>
              <a:rPr lang="pt-BR" sz="1800" dirty="0" err="1" smtClean="0"/>
              <a:t>DelRey</a:t>
            </a:r>
            <a:r>
              <a:rPr lang="pt-BR" sz="1800" dirty="0" smtClean="0"/>
              <a:t>, 2005]</a:t>
            </a:r>
          </a:p>
        </p:txBody>
      </p:sp>
    </p:spTree>
  </p:cSld>
  <p:clrMapOvr>
    <a:masterClrMapping/>
  </p:clrMapOvr>
  <p:transition spd="med"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Teorias contemporâneas acerca da RC (cont.)</a:t>
            </a:r>
            <a:endParaRPr lang="pt-BR" sz="2000" dirty="0" smtClean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850187" cy="4608512"/>
          </a:xfrm>
        </p:spPr>
        <p:txBody>
          <a:bodyPr/>
          <a:lstStyle/>
          <a:p>
            <a:pPr algn="just" eaLnBrk="1" hangingPunct="1"/>
            <a:r>
              <a:rPr lang="pt-BR" sz="1800" b="1" i="1" dirty="0" smtClean="0">
                <a:solidFill>
                  <a:srgbClr val="094C8D"/>
                </a:solidFill>
              </a:rPr>
              <a:t>Abuso do Direito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- </a:t>
            </a:r>
            <a:r>
              <a:rPr lang="pt-BR" sz="1800" b="1" dirty="0" smtClean="0">
                <a:solidFill>
                  <a:srgbClr val="094C8D"/>
                </a:solidFill>
              </a:rPr>
              <a:t>art. 187 do CC/2002 </a:t>
            </a:r>
            <a:endParaRPr lang="pt-BR" sz="1800" dirty="0" smtClean="0"/>
          </a:p>
          <a:p>
            <a:pPr algn="just" eaLnBrk="1" hangingPunct="1">
              <a:buFontTx/>
              <a:buNone/>
            </a:pPr>
            <a:r>
              <a:rPr lang="pt-BR" sz="1800" dirty="0" smtClean="0"/>
              <a:t>		Cláusula geral &gt; </a:t>
            </a:r>
            <a:r>
              <a:rPr lang="pt-BR" sz="1800" i="1" dirty="0" smtClean="0"/>
              <a:t>dolo </a:t>
            </a:r>
            <a:r>
              <a:rPr lang="pt-BR" sz="1800" dirty="0" smtClean="0"/>
              <a:t>ou </a:t>
            </a:r>
            <a:r>
              <a:rPr lang="pt-BR" sz="1800" i="1" dirty="0" smtClean="0"/>
              <a:t>culpa</a:t>
            </a:r>
            <a:r>
              <a:rPr lang="pt-BR" sz="1800" dirty="0" smtClean="0"/>
              <a:t>. Ao Judiciário cabe avaliar as </a:t>
            </a:r>
            <a:r>
              <a:rPr lang="pt-BR" sz="1800" i="1" dirty="0" smtClean="0"/>
              <a:t>condutas</a:t>
            </a:r>
            <a:r>
              <a:rPr lang="pt-BR" sz="1800" dirty="0" smtClean="0"/>
              <a:t> </a:t>
            </a:r>
            <a:r>
              <a:rPr lang="pt-BR" sz="1800" b="1" dirty="0" smtClean="0"/>
              <a:t>a partir de </a:t>
            </a:r>
            <a:r>
              <a:rPr lang="pt-BR" sz="1800" b="1" i="1" dirty="0" smtClean="0"/>
              <a:t>paradigmas estabelecidos</a:t>
            </a:r>
            <a:r>
              <a:rPr lang="pt-BR" sz="1800" b="1" dirty="0" smtClean="0"/>
              <a:t> pelo ordenamento</a:t>
            </a:r>
            <a:r>
              <a:rPr lang="pt-BR" sz="1800" dirty="0" smtClean="0"/>
              <a:t>. Interesse público. Boa-fé objetiva [Bruno Miragem]. </a:t>
            </a:r>
            <a:r>
              <a:rPr lang="pt-BR" sz="1800" i="1" dirty="0" smtClean="0"/>
              <a:t>Seguro de roubo de cartão de crédito oferecido pelos Bancos aos usuários do serviço, p. exemplo</a:t>
            </a:r>
            <a:r>
              <a:rPr lang="pt-BR" sz="1800" dirty="0" smtClean="0"/>
              <a:t> &gt; de quem é o </a:t>
            </a:r>
            <a:r>
              <a:rPr lang="pt-BR" sz="1800" b="1" i="1" dirty="0" smtClean="0">
                <a:solidFill>
                  <a:srgbClr val="094C8D"/>
                </a:solidFill>
              </a:rPr>
              <a:t>interesse segurável</a:t>
            </a:r>
            <a:r>
              <a:rPr lang="pt-BR" sz="1800" dirty="0" smtClean="0"/>
              <a:t>, diante da falta de segurança oferecida pelo serviço?</a:t>
            </a:r>
          </a:p>
          <a:p>
            <a:pPr algn="just" eaLnBrk="1" hangingPunct="1"/>
            <a:r>
              <a:rPr lang="pt-BR" sz="1800" b="1" i="1" dirty="0" smtClean="0">
                <a:solidFill>
                  <a:srgbClr val="094C8D"/>
                </a:solidFill>
              </a:rPr>
              <a:t>Perda de uma chance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(</a:t>
            </a:r>
            <a:r>
              <a:rPr lang="pt-BR" sz="1800" b="1" dirty="0" smtClean="0"/>
              <a:t>ou de </a:t>
            </a:r>
            <a:r>
              <a:rPr lang="pt-BR" sz="1800" b="1" i="1" dirty="0" smtClean="0"/>
              <a:t>oportunidade</a:t>
            </a:r>
            <a:r>
              <a:rPr lang="pt-BR" sz="1800" dirty="0" smtClean="0"/>
              <a:t>) - médicos, advogados, outros. Danos emergentes. </a:t>
            </a:r>
            <a:r>
              <a:rPr lang="pt-BR" sz="1800" b="1" dirty="0" smtClean="0">
                <a:solidFill>
                  <a:srgbClr val="094C8D"/>
                </a:solidFill>
              </a:rPr>
              <a:t>Art. 402 do CC/2002 </a:t>
            </a:r>
            <a:r>
              <a:rPr lang="pt-BR" sz="1800" dirty="0" smtClean="0"/>
              <a:t>&gt; princípio da </a:t>
            </a:r>
            <a:r>
              <a:rPr lang="pt-BR" sz="1800" i="1" dirty="0" smtClean="0"/>
              <a:t>reparação integral </a:t>
            </a:r>
            <a:r>
              <a:rPr lang="pt-BR" sz="1800" b="1" i="1" dirty="0" smtClean="0">
                <a:solidFill>
                  <a:srgbClr val="FF3300"/>
                </a:solidFill>
              </a:rPr>
              <a:t>&gt;&gt; </a:t>
            </a:r>
            <a:r>
              <a:rPr lang="pt-BR" sz="1800" dirty="0" smtClean="0"/>
              <a:t>(</a:t>
            </a:r>
            <a:r>
              <a:rPr lang="pt-BR" sz="1800" i="1" dirty="0" smtClean="0"/>
              <a:t>exs</a:t>
            </a:r>
            <a:r>
              <a:rPr lang="pt-BR" sz="1800" dirty="0" smtClean="0"/>
              <a:t>.: coleta de sangue ou de células tronco placentárias; evolução de doenças depende do diagnóstico em tempo hábil; morte de animal de corrida premiado em acidente de veículo; ascensão profissional interrompida, com prejuízo ao cônjuge sobrevivente; helicóptero não pode ser contatado e o paciente foi transportado por terra, falecendo). Razoabilidade e não mera hipótese. [Sérgio </a:t>
            </a:r>
            <a:r>
              <a:rPr lang="pt-BR" sz="1800" dirty="0" err="1" smtClean="0"/>
              <a:t>Savi</a:t>
            </a:r>
            <a:r>
              <a:rPr lang="pt-BR" sz="1800" dirty="0" smtClean="0"/>
              <a:t>]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98438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Teorias contemporâneas acerca da RC (cont.)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628800"/>
            <a:ext cx="7416874" cy="4320479"/>
          </a:xfrm>
        </p:spPr>
        <p:txBody>
          <a:bodyPr/>
          <a:lstStyle/>
          <a:p>
            <a:pPr algn="just">
              <a:buSzPct val="80000"/>
            </a:pPr>
            <a:r>
              <a:rPr lang="pt-BR" dirty="0" smtClean="0"/>
              <a:t> </a:t>
            </a:r>
            <a:r>
              <a:rPr lang="pt-BR" sz="1800" dirty="0" smtClean="0"/>
              <a:t>Resíduos Sólidos – Lei 12.305/2010 – </a:t>
            </a:r>
            <a:r>
              <a:rPr lang="pt-BR" sz="1800" b="1" dirty="0" smtClean="0">
                <a:solidFill>
                  <a:srgbClr val="094C8D"/>
                </a:solidFill>
              </a:rPr>
              <a:t>logística reversa </a:t>
            </a:r>
            <a:r>
              <a:rPr lang="pt-BR" sz="1800" dirty="0" smtClean="0"/>
              <a:t>– responsabilidade compartilhada</a:t>
            </a:r>
          </a:p>
          <a:p>
            <a:pPr algn="just">
              <a:buSzPct val="80000"/>
            </a:pPr>
            <a:endParaRPr lang="pt-BR" sz="1800" dirty="0" smtClean="0"/>
          </a:p>
          <a:p>
            <a:pPr algn="just">
              <a:buSzPct val="80000"/>
            </a:pPr>
            <a:r>
              <a:rPr lang="pt-BR" sz="1800" dirty="0" smtClean="0"/>
              <a:t>RC por </a:t>
            </a:r>
            <a:r>
              <a:rPr lang="pt-BR" sz="1800" b="1" dirty="0" smtClean="0">
                <a:solidFill>
                  <a:srgbClr val="094C8D"/>
                </a:solidFill>
              </a:rPr>
              <a:t>presunção da causalidade</a:t>
            </a:r>
          </a:p>
          <a:p>
            <a:pPr algn="just">
              <a:buSzPct val="80000"/>
            </a:pPr>
            <a:endParaRPr lang="pt-BR" sz="1800" dirty="0" smtClean="0"/>
          </a:p>
          <a:p>
            <a:pPr algn="just">
              <a:buSzPct val="80000"/>
            </a:pPr>
            <a:r>
              <a:rPr lang="pt-BR" sz="1800" dirty="0" smtClean="0"/>
              <a:t>O prejuízo do </a:t>
            </a:r>
            <a:r>
              <a:rPr lang="pt-BR" sz="1800" b="1" i="1" dirty="0" smtClean="0">
                <a:solidFill>
                  <a:srgbClr val="094C8D"/>
                </a:solidFill>
              </a:rPr>
              <a:t>tempo desperdiçado</a:t>
            </a:r>
            <a:r>
              <a:rPr lang="pt-BR" sz="1800" dirty="0" smtClean="0"/>
              <a:t>. Nem material, nem moral</a:t>
            </a:r>
          </a:p>
          <a:p>
            <a:pPr algn="just">
              <a:buSzPct val="80000"/>
            </a:pPr>
            <a:endParaRPr lang="pt-BR" sz="1800" dirty="0" smtClean="0"/>
          </a:p>
          <a:p>
            <a:pPr algn="just">
              <a:buSzPct val="80000"/>
            </a:pPr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Modernidade líquida </a:t>
            </a:r>
            <a:r>
              <a:rPr lang="pt-BR" sz="1800" dirty="0" smtClean="0"/>
              <a:t>&gt; transcende</a:t>
            </a:r>
          </a:p>
          <a:p>
            <a:pPr algn="just">
              <a:buSzPct val="80000"/>
            </a:pPr>
            <a:endParaRPr lang="pt-BR" sz="1800" dirty="0" smtClean="0"/>
          </a:p>
          <a:p>
            <a:pPr algn="just">
              <a:buSzPct val="80000"/>
            </a:pPr>
            <a:r>
              <a:rPr lang="pt-BR" sz="1800" dirty="0" smtClean="0"/>
              <a:t> Sociedade de risco &gt; </a:t>
            </a:r>
            <a:r>
              <a:rPr lang="pt-BR" sz="1800" b="1" dirty="0" smtClean="0">
                <a:solidFill>
                  <a:srgbClr val="094C8D"/>
                </a:solidFill>
              </a:rPr>
              <a:t>risco/proveito. </a:t>
            </a:r>
            <a:r>
              <a:rPr lang="pt-BR" sz="1800" dirty="0" smtClean="0"/>
              <a:t>RC e o </a:t>
            </a:r>
            <a:r>
              <a:rPr lang="pt-BR" sz="1800" b="1" dirty="0" smtClean="0">
                <a:solidFill>
                  <a:srgbClr val="094C8D"/>
                </a:solidFill>
              </a:rPr>
              <a:t>medo</a:t>
            </a:r>
          </a:p>
          <a:p>
            <a:pPr algn="just">
              <a:buSzPct val="80000"/>
            </a:pPr>
            <a:endParaRPr lang="pt-BR" sz="1800" dirty="0" smtClean="0">
              <a:solidFill>
                <a:srgbClr val="094C8D"/>
              </a:solidFill>
            </a:endParaRPr>
          </a:p>
          <a:p>
            <a:pPr algn="just">
              <a:buSzPct val="80000"/>
            </a:pPr>
            <a:r>
              <a:rPr lang="pt-BR" sz="1800" b="1" dirty="0" smtClean="0">
                <a:solidFill>
                  <a:srgbClr val="094C8D"/>
                </a:solidFill>
              </a:rPr>
              <a:t>Responsabilidade colateral</a:t>
            </a:r>
            <a:r>
              <a:rPr lang="pt-BR" sz="1800" b="1" dirty="0" smtClean="0"/>
              <a:t> </a:t>
            </a:r>
            <a:r>
              <a:rPr lang="pt-BR" sz="1800" dirty="0" smtClean="0"/>
              <a:t>&gt; ex. dos financiadores de projetos ambientais</a:t>
            </a:r>
            <a:endParaRPr lang="pt-BR" sz="1800" dirty="0"/>
          </a:p>
        </p:txBody>
      </p:sp>
    </p:spTree>
  </p:cSld>
  <p:clrMapOvr>
    <a:masterClrMapping/>
  </p:clrMapOvr>
  <p:transition spd="med"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9" y="548680"/>
            <a:ext cx="7345436" cy="783233"/>
          </a:xfrm>
        </p:spPr>
        <p:txBody>
          <a:bodyPr/>
          <a:lstStyle/>
          <a:p>
            <a:pPr eaLnBrk="1" hangingPunct="1"/>
            <a:r>
              <a:rPr lang="pt-BR" sz="12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sz="12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A evolução dos seguros RC no Brasil: o que é preciso </a:t>
            </a:r>
            <a:br>
              <a:rPr lang="pt-BR" sz="2000" dirty="0" smtClean="0">
                <a:solidFill>
                  <a:srgbClr val="094C8D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mudar?</a:t>
            </a:r>
            <a:br>
              <a:rPr lang="pt-BR" sz="2000" dirty="0" smtClean="0">
                <a:solidFill>
                  <a:srgbClr val="094C8D"/>
                </a:solidFill>
                <a:latin typeface="Arial" charset="0"/>
              </a:rPr>
            </a:br>
            <a:endParaRPr lang="en-US" sz="1200" b="0" dirty="0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7921625" cy="5365750"/>
          </a:xfrm>
        </p:spPr>
        <p:txBody>
          <a:bodyPr/>
          <a:lstStyle/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Clausulados e a estrutura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Modelo ultrapassado: </a:t>
            </a:r>
            <a:r>
              <a:rPr lang="pt-BR" sz="1800" dirty="0" smtClean="0"/>
              <a:t>CG + CE + CP </a:t>
            </a:r>
            <a:r>
              <a:rPr lang="pt-BR" sz="1800" i="1" dirty="0" smtClean="0"/>
              <a:t>versus</a:t>
            </a:r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Modelo moderno: </a:t>
            </a:r>
            <a:r>
              <a:rPr lang="pt-BR" sz="1800" dirty="0" smtClean="0"/>
              <a:t>CG + CP) &gt; </a:t>
            </a:r>
            <a:r>
              <a:rPr lang="pt-BR" sz="1800" b="1" dirty="0" smtClean="0">
                <a:solidFill>
                  <a:srgbClr val="094C8D"/>
                </a:solidFill>
              </a:rPr>
              <a:t>Vantagens da mudança: </a:t>
            </a:r>
            <a:r>
              <a:rPr lang="pt-BR" sz="1800" dirty="0" smtClean="0"/>
              <a:t>transparência e clareza; organização; localização facilitada; objetividade. </a:t>
            </a:r>
            <a:r>
              <a:rPr lang="pt-BR" sz="1800" b="1" dirty="0" smtClean="0">
                <a:solidFill>
                  <a:srgbClr val="094C8D"/>
                </a:solidFill>
              </a:rPr>
              <a:t>O Segurado é o maior beneficiado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Cada Seguradora elabora o seu próprio clausulado. </a:t>
            </a:r>
            <a:r>
              <a:rPr lang="pt-BR" sz="1800" dirty="0" smtClean="0"/>
              <a:t>A imposição de modelos pelo Poder Público constitui procedimento típico de país atrasado. Compete ao Judiciário punir abusos. A homologação de clausulados pelo Órgão Regulador não libera a discussão judicial da </a:t>
            </a:r>
            <a:r>
              <a:rPr lang="pt-BR" sz="1800" b="1" dirty="0" smtClean="0">
                <a:solidFill>
                  <a:srgbClr val="094C8D"/>
                </a:solidFill>
              </a:rPr>
              <a:t>abusividade de cláusulas </a:t>
            </a:r>
            <a:r>
              <a:rPr lang="pt-BR" sz="1800" dirty="0" smtClean="0"/>
              <a:t>contrárias aos interesses do consumidor (</a:t>
            </a:r>
            <a:r>
              <a:rPr lang="pt-BR" sz="1800" b="1" dirty="0" smtClean="0">
                <a:solidFill>
                  <a:srgbClr val="094C8D"/>
                </a:solidFill>
              </a:rPr>
              <a:t>REsp 229078/SP, STJ</a:t>
            </a:r>
            <a:r>
              <a:rPr lang="pt-BR" sz="1800" dirty="0" smtClean="0"/>
              <a:t>)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Massificar somente aquilo que pode ser massificado</a:t>
            </a:r>
            <a:r>
              <a:rPr lang="pt-BR" sz="1800" dirty="0" smtClean="0"/>
              <a:t>. Há segmentos que não podem ser parametrizados numa planilha de computador e nem tampouco vendidos no balcão do banco por profissional não especializado no segmento</a:t>
            </a:r>
          </a:p>
          <a:p>
            <a:pPr marL="179388" lvl="1" indent="0" algn="just" eaLnBrk="1" hangingPunct="1">
              <a:buSzPct val="80000"/>
              <a:buFontTx/>
              <a:buNone/>
              <a:tabLst/>
            </a:pPr>
            <a:r>
              <a:rPr lang="pt-BR" sz="2700" b="1" dirty="0" smtClean="0"/>
              <a:t>						</a:t>
            </a:r>
            <a:r>
              <a:rPr lang="pt-BR" sz="1800" b="1" dirty="0" smtClean="0">
                <a:solidFill>
                  <a:srgbClr val="094C8D"/>
                </a:solidFill>
              </a:rPr>
              <a:t>&gt;&gt;&gt; continua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endParaRPr lang="pt-BR" sz="1800" b="1" dirty="0" smtClean="0"/>
          </a:p>
          <a:p>
            <a:pPr marL="457200" indent="-457200" eaLnBrk="1" hangingPunct="1">
              <a:tabLst/>
            </a:pPr>
            <a:endParaRPr lang="pt-BR" sz="13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345362" cy="1152525"/>
          </a:xfrm>
        </p:spPr>
        <p:txBody>
          <a:bodyPr/>
          <a:lstStyle/>
          <a:p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A evolução dos seguros RC no Brasil: o que é preciso mudar? (cont.)</a:t>
            </a: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188" y="1557338"/>
            <a:ext cx="7921625" cy="4608512"/>
          </a:xfrm>
        </p:spPr>
        <p:txBody>
          <a:bodyPr/>
          <a:lstStyle/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>
                <a:solidFill>
                  <a:srgbClr val="000000"/>
                </a:solidFill>
              </a:rPr>
              <a:t>Especialização concentrada: </a:t>
            </a:r>
            <a:r>
              <a:rPr lang="pt-BR" sz="1800" dirty="0">
                <a:solidFill>
                  <a:srgbClr val="000000"/>
                </a:solidFill>
              </a:rPr>
              <a:t>subscrição, regulação de sinistros, comercial. Idem em relação aos </a:t>
            </a:r>
            <a:r>
              <a:rPr lang="pt-BR" sz="1800" b="1" dirty="0">
                <a:solidFill>
                  <a:srgbClr val="094C8D"/>
                </a:solidFill>
              </a:rPr>
              <a:t>Corretores de Seguros</a:t>
            </a:r>
            <a:r>
              <a:rPr lang="pt-BR" sz="1800" dirty="0">
                <a:solidFill>
                  <a:srgbClr val="000000"/>
                </a:solidFill>
              </a:rPr>
              <a:t>. </a:t>
            </a:r>
            <a:r>
              <a:rPr lang="pt-BR" sz="1800" b="1" i="1" dirty="0" err="1">
                <a:solidFill>
                  <a:srgbClr val="000000"/>
                </a:solidFill>
              </a:rPr>
              <a:t>Underwriting</a:t>
            </a:r>
            <a:r>
              <a:rPr lang="pt-BR" sz="1800" dirty="0">
                <a:solidFill>
                  <a:srgbClr val="000000"/>
                </a:solidFill>
              </a:rPr>
              <a:t> e </a:t>
            </a:r>
            <a:r>
              <a:rPr lang="pt-BR" sz="1800" b="1" i="1" dirty="0" err="1">
                <a:solidFill>
                  <a:srgbClr val="000000"/>
                </a:solidFill>
              </a:rPr>
              <a:t>underwriters</a:t>
            </a:r>
            <a:r>
              <a:rPr lang="pt-BR" sz="1800" dirty="0">
                <a:solidFill>
                  <a:srgbClr val="000000"/>
                </a:solidFill>
              </a:rPr>
              <a:t> </a:t>
            </a:r>
            <a:r>
              <a:rPr lang="pt-BR" sz="1800" b="1" dirty="0">
                <a:solidFill>
                  <a:srgbClr val="094C8D"/>
                </a:solidFill>
              </a:rPr>
              <a:t>qualificados</a:t>
            </a:r>
            <a:r>
              <a:rPr lang="pt-BR" sz="1800" b="1" dirty="0">
                <a:solidFill>
                  <a:srgbClr val="000000"/>
                </a:solidFill>
              </a:rPr>
              <a:t>. Não há mais espaço para </a:t>
            </a:r>
            <a:r>
              <a:rPr lang="pt-BR" sz="1800" b="1" dirty="0">
                <a:solidFill>
                  <a:srgbClr val="094C8D"/>
                </a:solidFill>
              </a:rPr>
              <a:t>amadorismo</a:t>
            </a:r>
            <a:r>
              <a:rPr lang="pt-BR" sz="1800" b="1" dirty="0">
                <a:solidFill>
                  <a:srgbClr val="000000"/>
                </a:solidFill>
              </a:rPr>
              <a:t> na atividade seguradora, de modo geral. </a:t>
            </a:r>
            <a:r>
              <a:rPr lang="pt-BR" sz="1800" dirty="0">
                <a:solidFill>
                  <a:srgbClr val="000000"/>
                </a:solidFill>
              </a:rPr>
              <a:t>Os </a:t>
            </a:r>
            <a:r>
              <a:rPr lang="pt-BR" sz="1800" b="1" dirty="0">
                <a:solidFill>
                  <a:srgbClr val="094C8D"/>
                </a:solidFill>
              </a:rPr>
              <a:t>novos paradigmas </a:t>
            </a:r>
            <a:r>
              <a:rPr lang="pt-BR" sz="1800" dirty="0">
                <a:solidFill>
                  <a:srgbClr val="000000"/>
                </a:solidFill>
              </a:rPr>
              <a:t>impõem respeito absoluto aos consumidores de seguros em </a:t>
            </a:r>
            <a:r>
              <a:rPr lang="pt-BR" sz="1800" dirty="0" smtClean="0">
                <a:solidFill>
                  <a:srgbClr val="000000"/>
                </a:solidFill>
              </a:rPr>
              <a:t>geral</a:t>
            </a:r>
            <a:endParaRPr lang="pt-BR" sz="1800" b="1" dirty="0">
              <a:solidFill>
                <a:srgbClr val="000000"/>
              </a:solidFill>
            </a:endParaRPr>
          </a:p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>
                <a:solidFill>
                  <a:srgbClr val="000000"/>
                </a:solidFill>
              </a:rPr>
              <a:t>Estudos concentrados em áreas ainda novas: </a:t>
            </a:r>
            <a:r>
              <a:rPr lang="pt-BR" sz="1800" b="1" dirty="0">
                <a:solidFill>
                  <a:srgbClr val="094C8D"/>
                </a:solidFill>
              </a:rPr>
              <a:t>riscos ambientais; nanotecnologias; organismos geneticamente </a:t>
            </a:r>
            <a:r>
              <a:rPr lang="pt-BR" sz="1800" b="1" dirty="0" smtClean="0">
                <a:solidFill>
                  <a:srgbClr val="094C8D"/>
                </a:solidFill>
              </a:rPr>
              <a:t>modificados; LPNRS - Lei  n.º 12.305, de 02.08.2010; etc</a:t>
            </a:r>
            <a:r>
              <a:rPr lang="pt-BR" sz="1800" b="1" dirty="0">
                <a:solidFill>
                  <a:srgbClr val="094C8D"/>
                </a:solidFill>
              </a:rPr>
              <a:t>. </a:t>
            </a:r>
            <a:r>
              <a:rPr lang="pt-BR" sz="1800" dirty="0">
                <a:solidFill>
                  <a:srgbClr val="000000"/>
                </a:solidFill>
              </a:rPr>
              <a:t>Não há mais como apenas </a:t>
            </a:r>
            <a:r>
              <a:rPr lang="pt-BR" sz="1800" b="1" dirty="0">
                <a:solidFill>
                  <a:srgbClr val="FF0000"/>
                </a:solidFill>
              </a:rPr>
              <a:t>EXCLUIR</a:t>
            </a:r>
            <a:r>
              <a:rPr lang="pt-BR" sz="1800" dirty="0">
                <a:solidFill>
                  <a:srgbClr val="000000"/>
                </a:solidFill>
              </a:rPr>
              <a:t> da cobertura do seguro RC </a:t>
            </a:r>
            <a:r>
              <a:rPr lang="pt-BR" sz="1800" b="1" dirty="0">
                <a:solidFill>
                  <a:srgbClr val="000000"/>
                </a:solidFill>
              </a:rPr>
              <a:t>situações não </a:t>
            </a:r>
            <a:r>
              <a:rPr lang="pt-BR" sz="1800" b="1" dirty="0" smtClean="0">
                <a:solidFill>
                  <a:srgbClr val="000000"/>
                </a:solidFill>
              </a:rPr>
              <a:t>sobejamente conhecidas/ investigadas</a:t>
            </a:r>
            <a:r>
              <a:rPr lang="pt-BR" sz="1800" dirty="0" smtClean="0">
                <a:solidFill>
                  <a:srgbClr val="000000"/>
                </a:solidFill>
              </a:rPr>
              <a:t>. </a:t>
            </a:r>
            <a:r>
              <a:rPr lang="pt-BR" sz="1800" dirty="0">
                <a:solidFill>
                  <a:srgbClr val="000000"/>
                </a:solidFill>
              </a:rPr>
              <a:t>As Seguradoras devem estabelecer contatos com </a:t>
            </a:r>
            <a:r>
              <a:rPr lang="pt-BR" sz="1800" b="1" dirty="0">
                <a:solidFill>
                  <a:srgbClr val="094C8D"/>
                </a:solidFill>
              </a:rPr>
              <a:t>centros acadêmicos e de tecnologia</a:t>
            </a:r>
            <a:r>
              <a:rPr lang="pt-BR" sz="1800" dirty="0">
                <a:solidFill>
                  <a:srgbClr val="000000"/>
                </a:solidFill>
              </a:rPr>
              <a:t>, inclusive </a:t>
            </a:r>
            <a:r>
              <a:rPr lang="pt-BR" sz="1800" b="1" dirty="0">
                <a:solidFill>
                  <a:srgbClr val="094C8D"/>
                </a:solidFill>
              </a:rPr>
              <a:t>investindo em projetos de pesquisas </a:t>
            </a:r>
            <a:r>
              <a:rPr lang="pt-BR" sz="1800" dirty="0">
                <a:solidFill>
                  <a:srgbClr val="000000"/>
                </a:solidFill>
              </a:rPr>
              <a:t>de interesse delas</a:t>
            </a:r>
            <a:r>
              <a:rPr lang="pt-BR" sz="1800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 smtClean="0">
                <a:solidFill>
                  <a:srgbClr val="000000"/>
                </a:solidFill>
              </a:rPr>
              <a:t>Mudança da cultura comportamental: </a:t>
            </a:r>
            <a:r>
              <a:rPr lang="pt-BR" sz="1800" b="1" dirty="0" smtClean="0">
                <a:solidFill>
                  <a:srgbClr val="FF0000"/>
                </a:solidFill>
              </a:rPr>
              <a:t>dos Segurados </a:t>
            </a:r>
            <a:r>
              <a:rPr lang="pt-BR" sz="1800" b="1" i="1" dirty="0" smtClean="0">
                <a:solidFill>
                  <a:srgbClr val="094C8D"/>
                </a:solidFill>
              </a:rPr>
              <a:t>e dos Corretores </a:t>
            </a:r>
            <a:r>
              <a:rPr lang="pt-BR" sz="1800" b="1" dirty="0" smtClean="0">
                <a:solidFill>
                  <a:srgbClr val="FF0000"/>
                </a:solidFill>
              </a:rPr>
              <a:t>&gt; Se apenas o fator </a:t>
            </a:r>
            <a:r>
              <a:rPr lang="pt-BR" sz="1800" b="1" dirty="0" smtClean="0">
                <a:solidFill>
                  <a:srgbClr val="094C8D"/>
                </a:solidFill>
              </a:rPr>
              <a:t>preço</a:t>
            </a:r>
            <a:r>
              <a:rPr lang="pt-BR" sz="1800" b="1" dirty="0" smtClean="0">
                <a:solidFill>
                  <a:srgbClr val="FF0000"/>
                </a:solidFill>
              </a:rPr>
              <a:t> interessar, então pouca coisa poderá ser mudada, de verdade. </a:t>
            </a:r>
            <a:r>
              <a:rPr lang="pt-BR" sz="1800" b="1" dirty="0" smtClean="0"/>
              <a:t>É sistêmico o avanço.</a:t>
            </a:r>
          </a:p>
          <a:p>
            <a:pPr marL="457200" indent="-457200" algn="just" eaLnBrk="1" hangingPunct="1">
              <a:buSzPct val="80000"/>
              <a:tabLst/>
              <a:defRPr/>
            </a:pPr>
            <a:endParaRPr lang="pt-BR" sz="1800" dirty="0">
              <a:solidFill>
                <a:srgbClr val="000000"/>
              </a:solidFill>
            </a:endParaRPr>
          </a:p>
          <a:p>
            <a:pPr>
              <a:defRPr/>
            </a:pPr>
            <a:endParaRPr lang="pt-BR" sz="2000" dirty="0"/>
          </a:p>
        </p:txBody>
      </p:sp>
    </p:spTree>
  </p:cSld>
  <p:clrMapOvr>
    <a:masterClrMapping/>
  </p:clrMapOvr>
  <p:transition spd="med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A evolução dos seguros RC no Brasil: o que é preciso mudar?  </a:t>
            </a:r>
            <a:r>
              <a:rPr lang="pt-BR" sz="2000" smtClean="0">
                <a:solidFill>
                  <a:srgbClr val="FF3300"/>
                </a:solidFill>
                <a:latin typeface="Arial" charset="0"/>
              </a:rPr>
              <a:t>Conclusões</a:t>
            </a:r>
            <a:endParaRPr lang="pt-BR" sz="2000" smtClean="0">
              <a:solidFill>
                <a:srgbClr val="FF3300"/>
              </a:solidFill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b="1" smtClean="0">
                <a:solidFill>
                  <a:srgbClr val="094C8D"/>
                </a:solidFill>
              </a:rPr>
              <a:t>Amadurecimento técnico</a:t>
            </a:r>
          </a:p>
          <a:p>
            <a:pPr algn="just">
              <a:buFontTx/>
              <a:buNone/>
            </a:pPr>
            <a:endParaRPr lang="pt-BR" sz="1800" b="1" smtClean="0">
              <a:solidFill>
                <a:srgbClr val="094C8D"/>
              </a:solidFill>
            </a:endParaRPr>
          </a:p>
          <a:p>
            <a:pPr algn="just"/>
            <a:r>
              <a:rPr lang="pt-BR" sz="1800" b="1" smtClean="0">
                <a:solidFill>
                  <a:srgbClr val="094C8D"/>
                </a:solidFill>
              </a:rPr>
              <a:t>Escalada dos sinistros: </a:t>
            </a:r>
            <a:r>
              <a:rPr lang="pt-BR" sz="1800" b="1" i="1" smtClean="0"/>
              <a:t>em frequência e em valores</a:t>
            </a:r>
            <a:r>
              <a:rPr lang="pt-BR" sz="1800" b="1" smtClean="0"/>
              <a:t>. Coberturas mais amplas </a:t>
            </a:r>
            <a:r>
              <a:rPr lang="pt-BR" sz="1800" b="1" smtClean="0">
                <a:solidFill>
                  <a:srgbClr val="094C8D"/>
                </a:solidFill>
              </a:rPr>
              <a:t>= </a:t>
            </a:r>
            <a:r>
              <a:rPr lang="pt-BR" sz="1800" b="1" smtClean="0"/>
              <a:t>maior número potencial de reclamações de sinistros amparados pelo seguro RC, </a:t>
            </a:r>
            <a:r>
              <a:rPr lang="pt-BR" sz="1800" b="1" smtClean="0">
                <a:solidFill>
                  <a:srgbClr val="094C8D"/>
                </a:solidFill>
              </a:rPr>
              <a:t>mas com incremento do interesse pela contratação. </a:t>
            </a:r>
            <a:r>
              <a:rPr lang="pt-BR" sz="1800" b="1" smtClean="0"/>
              <a:t>Cenário já encontrado em outros mercados neste segmento. Não é novidade para as Seguradoras estrangeiras, portanto.</a:t>
            </a:r>
          </a:p>
          <a:p>
            <a:endParaRPr lang="pt-BR" smtClean="0"/>
          </a:p>
        </p:txBody>
      </p:sp>
    </p:spTree>
  </p:cSld>
  <p:clrMapOvr>
    <a:masterClrMapping/>
  </p:clrMapOvr>
  <p:transition spd="med"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49275"/>
            <a:ext cx="7397750" cy="593725"/>
          </a:xfrm>
        </p:spPr>
        <p:txBody>
          <a:bodyPr/>
          <a:lstStyle/>
          <a:p>
            <a:pPr algn="ctr" eaLnBrk="1" hangingPunct="1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Riscos ou segmentos de maior interesse para o consumidor de seguros RC</a:t>
            </a:r>
            <a:endParaRPr lang="en-US" sz="1200" b="0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800"/>
            <a:ext cx="7776789" cy="45370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Riscos Profissionais</a:t>
            </a:r>
            <a:r>
              <a:rPr lang="pt-BR" sz="1800" dirty="0" smtClean="0"/>
              <a:t> – E&amp;O – os tradicionais e também para novas categorias. </a:t>
            </a:r>
            <a:r>
              <a:rPr lang="pt-BR" sz="1800" b="1" dirty="0" smtClean="0">
                <a:solidFill>
                  <a:srgbClr val="094C8D"/>
                </a:solidFill>
              </a:rPr>
              <a:t>Tem crescido a exposição das várias categorias profissionais ao risco de RC. </a:t>
            </a:r>
            <a:r>
              <a:rPr lang="pt-BR" sz="1800" dirty="0" smtClean="0"/>
              <a:t>RC </a:t>
            </a:r>
            <a:r>
              <a:rPr lang="pt-BR" sz="1800" dirty="0" err="1" smtClean="0"/>
              <a:t>Tech</a:t>
            </a:r>
            <a:r>
              <a:rPr lang="pt-BR" sz="1800" dirty="0" smtClean="0"/>
              <a:t>, p. ex.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Riscos Industriais / RC Produtos </a:t>
            </a:r>
            <a:r>
              <a:rPr lang="pt-BR" sz="1800" dirty="0" smtClean="0"/>
              <a:t>- novos modelos de coberturas e mais abrangentes e menos segmentados. </a:t>
            </a:r>
            <a:r>
              <a:rPr lang="pt-BR" sz="1800" b="1" dirty="0" smtClean="0">
                <a:solidFill>
                  <a:srgbClr val="094C8D"/>
                </a:solidFill>
              </a:rPr>
              <a:t>Verificar a Seguradora que oferece o melhor produto &gt;&gt;&gt; o mais abrangente em termos de coberturas e </a:t>
            </a:r>
            <a:r>
              <a:rPr lang="pt-BR" sz="1800" b="1" i="1" dirty="0" smtClean="0">
                <a:solidFill>
                  <a:srgbClr val="094C8D"/>
                </a:solidFill>
              </a:rPr>
              <a:t>não o mais barato</a:t>
            </a:r>
            <a:r>
              <a:rPr lang="pt-BR" sz="1800" b="1" dirty="0" smtClean="0">
                <a:solidFill>
                  <a:srgbClr val="094C8D"/>
                </a:solidFill>
              </a:rPr>
              <a:t>!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RC Obras em Construção/ Instalação e Montagens </a:t>
            </a:r>
            <a:r>
              <a:rPr lang="pt-BR" sz="1800" dirty="0" smtClean="0"/>
              <a:t>– </a:t>
            </a:r>
            <a:r>
              <a:rPr lang="pt-BR" sz="1800" b="1" dirty="0" smtClean="0">
                <a:solidFill>
                  <a:srgbClr val="094C8D"/>
                </a:solidFill>
              </a:rPr>
              <a:t>Nem sempre a melhor cobertura ao cliente está em Riscos de Engenharia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RC Familiar </a:t>
            </a:r>
            <a:r>
              <a:rPr lang="pt-BR" sz="1800" dirty="0" smtClean="0"/>
              <a:t>– </a:t>
            </a:r>
            <a:r>
              <a:rPr lang="pt-BR" sz="1800" b="1" dirty="0" smtClean="0">
                <a:solidFill>
                  <a:srgbClr val="094C8D"/>
                </a:solidFill>
              </a:rPr>
              <a:t>Nem sempre a melhor cobertura ao cliente está em Pacotes Multirriscos 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Seguros para Riscos Ambientais &gt; </a:t>
            </a:r>
            <a:r>
              <a:rPr lang="pt-BR" sz="1800" b="1" dirty="0" smtClean="0">
                <a:solidFill>
                  <a:srgbClr val="094C8D"/>
                </a:solidFill>
              </a:rPr>
              <a:t>não são mais perfeitamente enquadráveis </a:t>
            </a:r>
            <a:r>
              <a:rPr lang="pt-BR" sz="1800" b="1" i="1" dirty="0" smtClean="0">
                <a:solidFill>
                  <a:srgbClr val="094C8D"/>
                </a:solidFill>
              </a:rPr>
              <a:t>apenas</a:t>
            </a:r>
            <a:r>
              <a:rPr lang="pt-BR" sz="1800" b="1" dirty="0" smtClean="0">
                <a:solidFill>
                  <a:srgbClr val="094C8D"/>
                </a:solidFill>
              </a:rPr>
              <a:t> no âmbito restrito de um seguro de RC </a:t>
            </a:r>
            <a:r>
              <a:rPr lang="pt-BR" sz="1800" dirty="0" smtClean="0"/>
              <a:t>– Novo nicho – Vários titulares de interesses (indústrias, agentes financeiros, construtores, serviços profissionais, etc.) </a:t>
            </a:r>
            <a:r>
              <a:rPr lang="pt-BR" sz="1800" b="1" dirty="0" smtClean="0">
                <a:solidFill>
                  <a:srgbClr val="094C8D"/>
                </a:solidFill>
              </a:rPr>
              <a:t>&gt;&gt;&gt;&gt;</a:t>
            </a:r>
            <a:endParaRPr lang="pt-BR" sz="2700" b="1" dirty="0">
              <a:solidFill>
                <a:srgbClr val="094C8D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8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z="2000" smtClean="0">
                <a:solidFill>
                  <a:srgbClr val="094C8D"/>
                </a:solidFill>
                <a:latin typeface="Arial" charset="0"/>
              </a:rPr>
              <a:t>Seguros para Riscos Ambientais</a:t>
            </a:r>
            <a:endParaRPr lang="pt-BR" sz="20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38" y="1857375"/>
            <a:ext cx="7929562" cy="4071938"/>
          </a:xfrm>
        </p:spPr>
        <p:txBody>
          <a:bodyPr/>
          <a:lstStyle/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Coberturas híbridas</a:t>
            </a:r>
            <a:r>
              <a:rPr lang="pt-PT" sz="1800" dirty="0" smtClean="0"/>
              <a:t>, compreendendo os </a:t>
            </a:r>
            <a:r>
              <a:rPr lang="pt-PT" sz="1800" b="1" dirty="0" smtClean="0">
                <a:solidFill>
                  <a:srgbClr val="094C8D"/>
                </a:solidFill>
              </a:rPr>
              <a:t>próprios locais segurados </a:t>
            </a:r>
            <a:r>
              <a:rPr lang="pt-PT" sz="1800" dirty="0" smtClean="0">
                <a:solidFill>
                  <a:schemeClr val="accent4"/>
                </a:solidFill>
              </a:rPr>
              <a:t>(</a:t>
            </a:r>
            <a:r>
              <a:rPr lang="pt-PT" sz="1800" i="1" dirty="0" smtClean="0"/>
              <a:t>first-party clean-up costs - property</a:t>
            </a:r>
            <a:r>
              <a:rPr lang="pt-PT" sz="1800" dirty="0" smtClean="0"/>
              <a:t>) e </a:t>
            </a:r>
            <a:r>
              <a:rPr lang="pt-PT" sz="1800" b="1" dirty="0" smtClean="0">
                <a:solidFill>
                  <a:srgbClr val="094C8D"/>
                </a:solidFill>
              </a:rPr>
              <a:t>fora dos locais segurados </a:t>
            </a:r>
            <a:r>
              <a:rPr lang="pt-PT" sz="1800" dirty="0" smtClean="0"/>
              <a:t>(</a:t>
            </a:r>
            <a:r>
              <a:rPr lang="pt-PT" sz="1800" i="1" dirty="0" smtClean="0"/>
              <a:t>third-party clean-up costs - </a:t>
            </a:r>
            <a:r>
              <a:rPr lang="pt-PT" sz="1800" dirty="0" smtClean="0"/>
              <a:t>terceiros </a:t>
            </a:r>
            <a:r>
              <a:rPr lang="pt-PT" sz="1800" b="1" i="1" dirty="0" smtClean="0">
                <a:solidFill>
                  <a:srgbClr val="094C8D"/>
                </a:solidFill>
              </a:rPr>
              <a:t>e</a:t>
            </a:r>
            <a:r>
              <a:rPr lang="pt-PT" sz="1800" b="1" dirty="0" smtClean="0">
                <a:solidFill>
                  <a:srgbClr val="094C8D"/>
                </a:solidFill>
              </a:rPr>
              <a:t> </a:t>
            </a:r>
            <a:r>
              <a:rPr lang="pt-PT" sz="1800" dirty="0" smtClean="0"/>
              <a:t>danos ecológicos). Por tal razão não há como subscrever os riscos através de uma apólice tipicamente de seguro de responsabilidade civil (a apólice de RC exclui a cobertura para os danos sofridos pelo próprio segurado; só garante danos a terceiras pessoas)</a:t>
            </a:r>
          </a:p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Locais com controle e sem controle do Segurado </a:t>
            </a:r>
            <a:r>
              <a:rPr lang="pt-PT" sz="1800" dirty="0" smtClean="0"/>
              <a:t>(aterros sanitários para descarte de resíduos, incineração, p. exemplo) </a:t>
            </a:r>
            <a:r>
              <a:rPr lang="pt-PT" sz="1800" b="1" dirty="0" smtClean="0">
                <a:solidFill>
                  <a:srgbClr val="094C8D"/>
                </a:solidFill>
              </a:rPr>
              <a:t>&gt;&gt;</a:t>
            </a:r>
            <a:r>
              <a:rPr lang="pt-PT" sz="1800" dirty="0" smtClean="0"/>
              <a:t> Pode diferenciar de Seguradora para Seguradora </a:t>
            </a:r>
            <a:r>
              <a:rPr lang="pt-PT" sz="1800" b="1" dirty="0" smtClean="0">
                <a:solidFill>
                  <a:srgbClr val="094C8D"/>
                </a:solidFill>
              </a:rPr>
              <a:t>&gt;&gt;&gt; continua</a:t>
            </a:r>
            <a:endParaRPr lang="pt-PT" sz="1800" dirty="0" smtClean="0"/>
          </a:p>
          <a:p>
            <a:pPr eaLnBrk="1" hangingPunct="1">
              <a:buFontTx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Programa de cobertura: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apólice de riscos ambientais específica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(três pilares básicos de coberturas)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2314575" cy="1298575"/>
          </a:xfr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8900000" scaled="1"/>
            <a:tileRect/>
          </a:gradFill>
          <a:ln w="12700">
            <a:solidFill>
              <a:schemeClr val="tx1"/>
            </a:solidFill>
            <a:prstDash val="sysDot"/>
          </a:ln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Responsabilidade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Civil - Perdas e danos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a Terceiros</a:t>
            </a:r>
          </a:p>
          <a:p>
            <a:pPr algn="ctr">
              <a:buSzTx/>
              <a:buFontTx/>
              <a:buNone/>
              <a:defRPr/>
            </a:pPr>
            <a:endParaRPr lang="pt-PT" sz="1200" b="1" dirty="0" smtClean="0">
              <a:solidFill>
                <a:srgbClr val="094C8D"/>
              </a:solidFill>
            </a:endParaRPr>
          </a:p>
          <a:p>
            <a:pPr>
              <a:buSzTx/>
              <a:buFontTx/>
              <a:buNone/>
              <a:defRPr/>
            </a:pPr>
            <a:endParaRPr lang="pt-PT" sz="1200" dirty="0">
              <a:solidFill>
                <a:srgbClr val="094C8D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500438" y="1857375"/>
            <a:ext cx="2500312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</a:t>
            </a:r>
            <a:r>
              <a:rPr lang="pt-PT" sz="1600" b="1" dirty="0">
                <a:solidFill>
                  <a:srgbClr val="094C8D"/>
                </a:solidFill>
                <a:latin typeface="+mn-lt"/>
              </a:rPr>
              <a:t>Danos Ambientais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       (danos difusos)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143625" y="1857375"/>
            <a:ext cx="2357438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SzTx/>
              <a:buFontTx/>
              <a:buNone/>
              <a:defRPr/>
            </a:pPr>
            <a:r>
              <a:rPr lang="pt-PT" sz="1600" b="1" i="1" dirty="0">
                <a:solidFill>
                  <a:srgbClr val="094C8D"/>
                </a:solidFill>
                <a:latin typeface="+mn-lt"/>
              </a:rPr>
              <a:t>Property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Perdas e danos 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ao próprio 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Segurado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6630" name="Line 14"/>
          <p:cNvSpPr>
            <a:spLocks noChangeShapeType="1"/>
          </p:cNvSpPr>
          <p:nvPr/>
        </p:nvSpPr>
        <p:spPr bwMode="auto">
          <a:xfrm>
            <a:off x="1928813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 flipH="1">
            <a:off x="4643438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632" name="Line 14"/>
          <p:cNvSpPr>
            <a:spLocks noChangeShapeType="1"/>
          </p:cNvSpPr>
          <p:nvPr/>
        </p:nvSpPr>
        <p:spPr bwMode="auto">
          <a:xfrm>
            <a:off x="7358063" y="3214688"/>
            <a:ext cx="0" cy="928687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14375" y="4286250"/>
            <a:ext cx="2500313" cy="171450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3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Pessoais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imateriais &gt;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Lucros Cessantes e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Morais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286117" y="4286250"/>
            <a:ext cx="2714644" cy="1785938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ecológicos &gt;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materiais,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perda de uso,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 moral coletivo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6072188" y="4143375"/>
            <a:ext cx="2714625" cy="200025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1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Lucros cessantes durante a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paralização para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remediação (des-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contaminação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ou limpeza)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27100"/>
          </a:xfrm>
        </p:spPr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340768"/>
            <a:ext cx="7920682" cy="5832648"/>
          </a:xfrm>
        </p:spPr>
        <p:txBody>
          <a:bodyPr/>
          <a:lstStyle/>
          <a:p>
            <a:pPr algn="just">
              <a:buNone/>
            </a:pP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AGUIAR, Roger Silva. </a:t>
            </a:r>
            <a:r>
              <a:rPr lang="pt-BR" sz="1200" i="1" dirty="0" smtClean="0"/>
              <a:t>Responsabilidade Civil: a culpa, o risco e o medo</a:t>
            </a:r>
            <a:r>
              <a:rPr lang="pt-BR" sz="1200" dirty="0" smtClean="0"/>
              <a:t>. São Paulo: Atlas, 2011.</a:t>
            </a:r>
          </a:p>
          <a:p>
            <a:pPr algn="just">
              <a:buNone/>
            </a:pPr>
            <a:r>
              <a:rPr lang="pt-BR" sz="1200" b="1" dirty="0" smtClean="0"/>
              <a:t>CANOTILHO, José Joaquim Gomes.</a:t>
            </a:r>
            <a:r>
              <a:rPr lang="pt-BR" sz="1200" dirty="0" smtClean="0"/>
              <a:t> </a:t>
            </a:r>
            <a:r>
              <a:rPr lang="pt-BR" sz="1200" i="1" dirty="0" smtClean="0"/>
              <a:t>Estudos sobre Direitos Fundamentais</a:t>
            </a:r>
            <a:r>
              <a:rPr lang="pt-BR" sz="1200" dirty="0" smtClean="0"/>
              <a:t>. São Paulo: RT, 2008</a:t>
            </a:r>
          </a:p>
          <a:p>
            <a:pPr algn="just">
              <a:buNone/>
            </a:pPr>
            <a:r>
              <a:rPr lang="pt-BR" sz="1200" b="1" dirty="0" smtClean="0"/>
              <a:t>CAPPELLETTI, Mauro. GARTH, </a:t>
            </a:r>
            <a:r>
              <a:rPr lang="pt-BR" sz="1200" b="1" dirty="0" err="1" smtClean="0"/>
              <a:t>Bryant</a:t>
            </a:r>
            <a:r>
              <a:rPr lang="pt-BR" sz="1200" dirty="0" smtClean="0"/>
              <a:t>. </a:t>
            </a:r>
            <a:r>
              <a:rPr lang="pt-BR" sz="1200" i="1" dirty="0" smtClean="0"/>
              <a:t>Acesso à Justiça. </a:t>
            </a:r>
            <a:r>
              <a:rPr lang="pt-BR" sz="1200" dirty="0" smtClean="0"/>
              <a:t>Porto Alegre: Sergio A. Fabris, 2002. </a:t>
            </a:r>
          </a:p>
          <a:p>
            <a:pPr algn="just">
              <a:buNone/>
            </a:pPr>
            <a:r>
              <a:rPr lang="pt-BR" sz="1200" b="1" dirty="0" smtClean="0"/>
              <a:t>CAVALIERI FILHO, Sérgio. </a:t>
            </a:r>
            <a:r>
              <a:rPr lang="pt-BR" sz="1200" i="1" dirty="0" smtClean="0"/>
              <a:t>A trilogia do seguro</a:t>
            </a:r>
            <a:r>
              <a:rPr lang="pt-BR" sz="1200" dirty="0" smtClean="0"/>
              <a:t>. Anais do I Fórum de Direito do Seguro José </a:t>
            </a:r>
            <a:r>
              <a:rPr lang="pt-BR" sz="1200" dirty="0" err="1" smtClean="0"/>
              <a:t>Sollero</a:t>
            </a:r>
            <a:r>
              <a:rPr lang="pt-BR" sz="1200" dirty="0" smtClean="0"/>
              <a:t> Filho. São Paulo: Max </a:t>
            </a:r>
            <a:r>
              <a:rPr lang="pt-BR" sz="1200" dirty="0" err="1" smtClean="0"/>
              <a:t>Limonad</a:t>
            </a:r>
            <a:r>
              <a:rPr lang="pt-BR" sz="1200" dirty="0" smtClean="0"/>
              <a:t>, 2001.</a:t>
            </a:r>
          </a:p>
          <a:p>
            <a:pPr algn="just"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Programa de Responsabilidade Civil. 9</a:t>
            </a:r>
            <a:r>
              <a:rPr lang="pt-BR" sz="1200" dirty="0" smtClean="0"/>
              <a:t>ª ed. São Paulo: Atlas, 2010.</a:t>
            </a:r>
          </a:p>
          <a:p>
            <a:pPr algn="just">
              <a:buNone/>
            </a:pPr>
            <a:r>
              <a:rPr lang="pt-BR" sz="1200" b="1" dirty="0" smtClean="0"/>
              <a:t>DESSAUNE</a:t>
            </a:r>
            <a:r>
              <a:rPr lang="pt-BR" sz="1200" dirty="0" smtClean="0"/>
              <a:t>, Marcos. </a:t>
            </a:r>
            <a:r>
              <a:rPr lang="pt-BR" sz="1200" i="1" dirty="0" smtClean="0"/>
              <a:t>Desvio Produtivo do Consumidor:  o prejuízo do tempo desperdiçado.</a:t>
            </a:r>
            <a:r>
              <a:rPr lang="pt-BR" sz="1200" dirty="0" smtClean="0"/>
              <a:t> São Paulo: RT, 2011. </a:t>
            </a:r>
          </a:p>
          <a:p>
            <a:pPr algn="just">
              <a:buNone/>
            </a:pPr>
            <a:r>
              <a:rPr lang="pt-BR" sz="1200" b="1" dirty="0" smtClean="0"/>
              <a:t>FRADA, Manuel António de Castro Portugal Carneiro </a:t>
            </a:r>
            <a:r>
              <a:rPr lang="pt-BR" sz="1200" b="1" dirty="0" err="1" smtClean="0"/>
              <a:t>da.</a:t>
            </a:r>
            <a:r>
              <a:rPr lang="pt-BR" sz="1200" b="1" dirty="0" smtClean="0"/>
              <a:t> </a:t>
            </a:r>
            <a:r>
              <a:rPr lang="pt-BR" sz="1200" i="1" dirty="0" smtClean="0"/>
              <a:t>Teoria da Confiança e Responsabilidade Civil. </a:t>
            </a:r>
            <a:r>
              <a:rPr lang="pt-BR" sz="1200" dirty="0" smtClean="0"/>
              <a:t>Coimbra: Almedina, 2007.</a:t>
            </a:r>
          </a:p>
          <a:p>
            <a:pPr algn="just">
              <a:buNone/>
            </a:pPr>
            <a:r>
              <a:rPr lang="pt-BR" sz="1200" b="1" dirty="0" smtClean="0"/>
              <a:t>FRANCO, Vera Helena de Mello. </a:t>
            </a:r>
            <a:r>
              <a:rPr lang="pt-BR" sz="1200" i="1" dirty="0" smtClean="0"/>
              <a:t>Contratos: direito civil e empresarial. </a:t>
            </a:r>
            <a:r>
              <a:rPr lang="pt-BR" sz="1200" dirty="0" smtClean="0"/>
              <a:t>2ª ed. São Paulo: RT, 2010. </a:t>
            </a:r>
          </a:p>
          <a:p>
            <a:pPr algn="just">
              <a:buNone/>
            </a:pPr>
            <a:r>
              <a:rPr lang="pt-BR" sz="1200" b="1" dirty="0" smtClean="0"/>
              <a:t>HIRONAKA, Giselda Maria F. Novaes. </a:t>
            </a:r>
            <a:r>
              <a:rPr lang="pt-BR" sz="1200" i="1" dirty="0" smtClean="0"/>
              <a:t>Responsabilidade Pressuposta. </a:t>
            </a:r>
            <a:r>
              <a:rPr lang="pt-BR" sz="1200" dirty="0" smtClean="0"/>
              <a:t>Belo Horizonte: Del Rey, 2005.</a:t>
            </a:r>
          </a:p>
          <a:p>
            <a:pPr algn="just">
              <a:buNone/>
            </a:pPr>
            <a:r>
              <a:rPr lang="pt-BR" sz="1200" b="1" dirty="0" smtClean="0"/>
              <a:t>JORGE, Fernando Pessoa. </a:t>
            </a:r>
            <a:r>
              <a:rPr lang="pt-BR" sz="1200" i="1" dirty="0" smtClean="0"/>
              <a:t>Ensaio sobre os Pressupostos da Responsabilidade Civil</a:t>
            </a:r>
            <a:r>
              <a:rPr lang="pt-BR" sz="1200" dirty="0" smtClean="0"/>
              <a:t>. Coimbra: Almedina, 1999.</a:t>
            </a:r>
          </a:p>
          <a:p>
            <a:pPr algn="just">
              <a:buNone/>
            </a:pPr>
            <a:r>
              <a:rPr lang="pt-BR" sz="1200" b="1" dirty="0" smtClean="0"/>
              <a:t>LEMOS, Patrícia </a:t>
            </a:r>
            <a:r>
              <a:rPr lang="pt-BR" sz="1200" b="1" dirty="0" err="1" smtClean="0"/>
              <a:t>Faga</a:t>
            </a:r>
            <a:r>
              <a:rPr lang="pt-BR" sz="1200" b="1" dirty="0" smtClean="0"/>
              <a:t> </a:t>
            </a:r>
            <a:r>
              <a:rPr lang="pt-BR" sz="1200" b="1" dirty="0" err="1" smtClean="0"/>
              <a:t>Iglecias</a:t>
            </a:r>
            <a:r>
              <a:rPr lang="pt-BR" sz="1200" b="1" dirty="0" smtClean="0"/>
              <a:t>. </a:t>
            </a:r>
            <a:r>
              <a:rPr lang="pt-BR" sz="1200" i="1" dirty="0" smtClean="0"/>
              <a:t>Resíduos Sólidos e Responsabilidade Civil Pós-Consu</a:t>
            </a:r>
            <a:r>
              <a:rPr lang="pt-BR" sz="1200" dirty="0" smtClean="0"/>
              <a:t>mo. São Paulo: RT, 2011. </a:t>
            </a:r>
          </a:p>
          <a:p>
            <a:pPr algn="just">
              <a:buNone/>
            </a:pPr>
            <a:r>
              <a:rPr lang="pt-BR" sz="1200" b="1" dirty="0" smtClean="0"/>
              <a:t>MARANHÃO, Ney </a:t>
            </a:r>
            <a:r>
              <a:rPr lang="pt-BR" sz="1200" b="1" dirty="0" err="1" smtClean="0"/>
              <a:t>Stany</a:t>
            </a:r>
            <a:r>
              <a:rPr lang="pt-BR" sz="1200" b="1" dirty="0" smtClean="0"/>
              <a:t> Morais. </a:t>
            </a:r>
            <a:r>
              <a:rPr lang="pt-BR" sz="1200" i="1" dirty="0" smtClean="0"/>
              <a:t>Responsabilidade Civil Objetiva pelo Riscos da Atividade: uma perspectiva Civil-Constitucional. </a:t>
            </a:r>
            <a:r>
              <a:rPr lang="pt-BR" sz="1200" dirty="0" smtClean="0"/>
              <a:t>São Paulo: Método, 2010. </a:t>
            </a:r>
          </a:p>
          <a:p>
            <a:pPr algn="just">
              <a:buNone/>
            </a:pPr>
            <a:r>
              <a:rPr lang="pt-BR" sz="1200" b="1" dirty="0" smtClean="0"/>
              <a:t>MARQUES, Claudia Lima. </a:t>
            </a:r>
            <a:r>
              <a:rPr lang="pt-BR" sz="1200" i="1" dirty="0" smtClean="0"/>
              <a:t>Contratos no Código de Defesa do Consumidor.</a:t>
            </a:r>
            <a:r>
              <a:rPr lang="pt-BR" sz="1200" dirty="0" smtClean="0"/>
              <a:t> 6ª ed. São Paulo: RT, 2011. </a:t>
            </a:r>
          </a:p>
          <a:p>
            <a:pPr algn="just">
              <a:buNone/>
            </a:pPr>
            <a:r>
              <a:rPr lang="pt-BR" sz="1200" dirty="0" smtClean="0"/>
              <a:t>________. (</a:t>
            </a:r>
            <a:r>
              <a:rPr lang="pt-BR" sz="1200" dirty="0" err="1" smtClean="0"/>
              <a:t>coord</a:t>
            </a:r>
            <a:r>
              <a:rPr lang="pt-BR" sz="1200" dirty="0" smtClean="0"/>
              <a:t>). </a:t>
            </a:r>
            <a:r>
              <a:rPr lang="pt-BR" sz="1200" i="1" dirty="0" smtClean="0"/>
              <a:t>A Nova Crise do Contrato. Estudos sobre a Nova Teoria Contratual.</a:t>
            </a:r>
            <a:r>
              <a:rPr lang="pt-BR" sz="1200" dirty="0" smtClean="0"/>
              <a:t> São Paulo: RT, 2007.</a:t>
            </a:r>
          </a:p>
          <a:p>
            <a:pPr algn="just">
              <a:buNone/>
            </a:pPr>
            <a:r>
              <a:rPr lang="pt-BR" sz="1200" b="1" dirty="0" smtClean="0"/>
              <a:t>MIRAGEM, Bruno. </a:t>
            </a:r>
            <a:r>
              <a:rPr lang="pt-BR" sz="1200" i="1" dirty="0" smtClean="0"/>
              <a:t>Abuso do direito: proteção da confiança e limite ao exercício das prerrogativas jurídicas no direito privado. </a:t>
            </a:r>
            <a:r>
              <a:rPr lang="pt-BR" sz="1200" dirty="0" smtClean="0"/>
              <a:t>Rio de Janeiro: Forense, 2009.</a:t>
            </a:r>
          </a:p>
          <a:p>
            <a:pPr algn="just">
              <a:buNone/>
            </a:pPr>
            <a:r>
              <a:rPr lang="pt-BR" sz="1200" i="1" dirty="0" smtClean="0"/>
              <a:t>_______. O contrato de seguro e os direitos do consumidor</a:t>
            </a:r>
            <a:r>
              <a:rPr lang="pt-BR" sz="1200" dirty="0" smtClean="0"/>
              <a:t>.  Revista de Direito do Consumidor n.º 76, São Paulo: RT, outubro-dezembro de 2010.</a:t>
            </a:r>
          </a:p>
          <a:p>
            <a:pPr algn="just"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Curso de Direito do Consumidor</a:t>
            </a:r>
            <a:r>
              <a:rPr lang="pt-BR" sz="1200" dirty="0" smtClean="0"/>
              <a:t>. 3ª ed. São Paulo: RT, 2012.</a:t>
            </a:r>
          </a:p>
          <a:p>
            <a:pPr algn="just">
              <a:buNone/>
              <a:defRPr/>
            </a:pPr>
            <a:endParaRPr lang="pt-BR" sz="12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971600" y="2667000"/>
            <a:ext cx="7200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 smtClean="0">
                <a:solidFill>
                  <a:srgbClr val="094C8D"/>
                </a:solidFill>
              </a:rPr>
              <a:t>Sindicato dos Corretores de Seguros de Alagoas e Escola Nacional de Seguros</a:t>
            </a:r>
            <a:endParaRPr lang="pt-BR" sz="2000" b="1" dirty="0"/>
          </a:p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/>
              <a:t>Seguros de Responsabilidade </a:t>
            </a:r>
            <a:r>
              <a:rPr lang="pt-BR" sz="2000" b="1" dirty="0" smtClean="0"/>
              <a:t>Civil: </a:t>
            </a:r>
            <a:r>
              <a:rPr lang="pt-BR" sz="2000" b="1" i="1" dirty="0" smtClean="0"/>
              <a:t>novas perspectivas</a:t>
            </a:r>
            <a:endParaRPr lang="pt-BR" sz="2000" b="1" i="1" dirty="0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2212975" y="4868863"/>
            <a:ext cx="47196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Maceió - AL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 14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junho e 2012</a:t>
            </a:r>
          </a:p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Walter </a:t>
            </a:r>
            <a:r>
              <a:rPr lang="pt-BR" sz="1800" b="1" dirty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Polido</a:t>
            </a:r>
          </a:p>
        </p:txBody>
      </p:sp>
      <p:pic>
        <p:nvPicPr>
          <p:cNvPr id="6148" name="Picture 12" descr="polid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1219200"/>
            <a:ext cx="2808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3"/>
          <p:cNvSpPr>
            <a:spLocks noChangeArrowheads="1"/>
          </p:cNvSpPr>
          <p:nvPr/>
        </p:nvSpPr>
        <p:spPr bwMode="auto">
          <a:xfrm>
            <a:off x="1619250" y="4581525"/>
            <a:ext cx="5757863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245350" cy="998538"/>
          </a:xfrm>
        </p:spPr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latin typeface="+mn-lt"/>
            </a:endParaRP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628799"/>
            <a:ext cx="7848798" cy="5903889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MULHOLLAND, </a:t>
            </a:r>
            <a:r>
              <a:rPr lang="pt-BR" sz="1200" b="1" dirty="0" err="1" smtClean="0"/>
              <a:t>Caitlin</a:t>
            </a:r>
            <a:r>
              <a:rPr lang="pt-BR" sz="1200" b="1" dirty="0" smtClean="0"/>
              <a:t> Sampaio.</a:t>
            </a:r>
            <a:r>
              <a:rPr lang="pt-BR" sz="1200" dirty="0" smtClean="0"/>
              <a:t> </a:t>
            </a:r>
            <a:r>
              <a:rPr lang="pt-BR" sz="1200" i="1" dirty="0" smtClean="0"/>
              <a:t>A responsabilidade Civil  por Presunção de Causalidade</a:t>
            </a:r>
            <a:r>
              <a:rPr lang="pt-BR" sz="1200" dirty="0" smtClean="0"/>
              <a:t>. Rio de Janeiro: GZ, 2009.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NALIN, Paulo. </a:t>
            </a:r>
            <a:r>
              <a:rPr lang="pt-BR" sz="1200" i="1" dirty="0" smtClean="0"/>
              <a:t>Do Contrato – conceito pós-moderno. </a:t>
            </a:r>
            <a:r>
              <a:rPr lang="pt-BR" sz="1200" dirty="0" smtClean="0"/>
              <a:t>2ª ed. Curitiba: Juruá, 2006.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NEGREIROS, Teresa. </a:t>
            </a:r>
            <a:r>
              <a:rPr lang="pt-BR" sz="1200" i="1" dirty="0" smtClean="0"/>
              <a:t>Teoria do Contrato. Novos paradigmas. </a:t>
            </a:r>
            <a:r>
              <a:rPr lang="pt-BR" sz="1200" dirty="0" smtClean="0"/>
              <a:t>2ª ed</a:t>
            </a:r>
            <a:r>
              <a:rPr lang="pt-BR" sz="1200" i="1" dirty="0" smtClean="0"/>
              <a:t>. </a:t>
            </a:r>
            <a:r>
              <a:rPr lang="pt-BR" sz="1200" dirty="0" smtClean="0"/>
              <a:t>Rio de Janeiro: Renovar, 2006.</a:t>
            </a:r>
            <a:r>
              <a:rPr lang="pt-BR" sz="1200" i="1" dirty="0" smtClean="0"/>
              <a:t> </a:t>
            </a:r>
            <a:endParaRPr lang="pt-BR" sz="1200" dirty="0" smtClean="0"/>
          </a:p>
          <a:p>
            <a:pPr marL="0" indent="0" algn="just">
              <a:buNone/>
            </a:pPr>
            <a:r>
              <a:rPr lang="pt-BR" sz="1200" b="1" dirty="0" smtClean="0"/>
              <a:t>NERY JUNIOR, Nelson. </a:t>
            </a:r>
            <a:r>
              <a:rPr lang="pt-BR" sz="1200" i="1" dirty="0" smtClean="0"/>
              <a:t>A Defesa do Consumidor no Brasil. </a:t>
            </a:r>
            <a:r>
              <a:rPr lang="pt-BR" sz="1200" dirty="0" smtClean="0"/>
              <a:t>Revista de Direito Privado nº. 18. São Paulo: RT, 2004. </a:t>
            </a:r>
          </a:p>
          <a:p>
            <a:pPr marL="0" indent="0" algn="just">
              <a:buFontTx/>
              <a:buNone/>
            </a:pPr>
            <a:r>
              <a:rPr lang="pt-BR" sz="1200" b="1" dirty="0" smtClean="0"/>
              <a:t>POLIDO, Walter Antonio. </a:t>
            </a:r>
            <a:r>
              <a:rPr lang="pt-BR" sz="1200" i="1" dirty="0" smtClean="0"/>
              <a:t>Contrato de Seguro: a efetividade do seguro ambiental na composição de danos que afetam direitos difusos.</a:t>
            </a:r>
            <a:r>
              <a:rPr lang="pt-BR" sz="1200" dirty="0" smtClean="0"/>
              <a:t> Revista de Direito Ambiental n.º 45. São Paulo: RT, 2007. 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 de Responsabilidade Civil Geral no Brasil &amp; Aspectos Internacionais</a:t>
            </a:r>
            <a:r>
              <a:rPr lang="pt-BR" sz="1200" dirty="0" smtClean="0"/>
              <a:t>, São Paulo: EMTS, 1997.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Seguros para Riscos Ambientais. </a:t>
            </a:r>
            <a:r>
              <a:rPr lang="pt-BR" sz="1200" dirty="0" smtClean="0"/>
              <a:t>São Paulo: RT, 2005.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Sistemas Jurídicos: Codificação específica do contrato de seguro. Da necessidade ou não da positivação de microssistema para o Direito Securitário Brasileiro. </a:t>
            </a:r>
            <a:r>
              <a:rPr lang="pt-BR" sz="1200" dirty="0" smtClean="0"/>
              <a:t>Revista dos Tribunais n.º. 864. São Paulo: RT, 2007 e Doutrinas Essenciais -  Obrigações e Contratos – São Paulo: RT, 2011.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Responsabilidade Civil de Produtos: sobre a subscrição deste importante e complexo segmento. </a:t>
            </a:r>
            <a:r>
              <a:rPr lang="pt-BR" sz="1200" dirty="0" smtClean="0"/>
              <a:t>Cadernos de Seguros n.º 128, de 2005 e Edição Especial de outubro de 2007. Rio de Janeiro: Escola Nacional de Seguros. 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Responsabilidade Civil e Objetiva: Contrato de Seguro e Código de Defesa do Consumidor. </a:t>
            </a:r>
            <a:r>
              <a:rPr lang="pt-BR" sz="1200" dirty="0" smtClean="0"/>
              <a:t>Estudos FUNENSEG n.º 15. Rio de Janeiro: Escola Nacional de Seguros,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Uma discussão relevante. O seguro ambiental obrigatório na Argentina.</a:t>
            </a:r>
            <a:r>
              <a:rPr lang="pt-BR" sz="1200" dirty="0" smtClean="0"/>
              <a:t> Cadernos de Seguros n.º 144. Rio de Janeiro: Escola Nacional de Seguros, 2007.</a:t>
            </a:r>
          </a:p>
          <a:p>
            <a:pPr marL="0" indent="0" algn="just">
              <a:buFontTx/>
              <a:buNone/>
            </a:pPr>
            <a:endParaRPr lang="pt-BR" sz="1200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700213"/>
            <a:ext cx="7704138" cy="417671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POLIDO, Walter </a:t>
            </a:r>
            <a:r>
              <a:rPr lang="pt-BR" sz="1200" b="1" dirty="0" err="1" smtClean="0"/>
              <a:t>Antonio</a:t>
            </a:r>
            <a:r>
              <a:rPr lang="pt-BR" sz="1200" b="1" dirty="0" smtClean="0"/>
              <a:t>. </a:t>
            </a:r>
            <a:r>
              <a:rPr lang="pt-BR" sz="1200" i="1" dirty="0" smtClean="0"/>
              <a:t>Da limitação da autonomia privada nas operações de seguros: coletivização dos interesses – nova perspectiva social e jurídica do contrato de seguro</a:t>
            </a:r>
            <a:r>
              <a:rPr lang="pt-BR" sz="1200" dirty="0" smtClean="0"/>
              <a:t>. Revista de Direito do Consumidor n.º 74. São Paulo: RT, abril- junho de 2010 e Doutrinas Essenciais -  Obrigações e Contratos – São Paulo: RT, 2011.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Humanização no atendimento à saúde- Aspectos </a:t>
            </a:r>
            <a:r>
              <a:rPr lang="pt-BR" sz="1200" i="1" dirty="0" err="1" smtClean="0"/>
              <a:t>bioéticos</a:t>
            </a:r>
            <a:r>
              <a:rPr lang="pt-BR" sz="1200" i="1" dirty="0" smtClean="0"/>
              <a:t> e a positivação do Direito – O Contrato de seguro e as novas ciências. </a:t>
            </a:r>
            <a:r>
              <a:rPr lang="pt-BR" sz="1200" dirty="0" smtClean="0"/>
              <a:t>Revista Brasileira de Direito do Seguro e da Responsabilidade Civil. Ano 1. 1ªed. São Paulo: IBDS, MP, Academia Brasileira de Direito, 2009.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Contrato de seguro: novos paradigmas</a:t>
            </a:r>
            <a:r>
              <a:rPr lang="pt-BR" sz="1200" dirty="0" smtClean="0"/>
              <a:t>. São Paulo: Roncarati, 2010.</a:t>
            </a:r>
          </a:p>
          <a:p>
            <a:pPr marL="0" indent="0" algn="just">
              <a:buFontTx/>
              <a:buNone/>
              <a:defRPr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Resseguro. Cláusulas Contratuais e Particularidades sobre Responsabilidade Civil.</a:t>
            </a:r>
            <a:r>
              <a:rPr lang="pt-BR" sz="1200" dirty="0" smtClean="0"/>
              <a:t> 2ª ed. Rio de Janeiro: Escola Nacional de Seguros, 2011.</a:t>
            </a:r>
          </a:p>
          <a:p>
            <a:pPr marL="0" indent="0" algn="just">
              <a:buFontTx/>
              <a:buNone/>
              <a:defRPr/>
            </a:pPr>
            <a:r>
              <a:rPr lang="pt-BR" sz="1200" dirty="0" smtClean="0"/>
              <a:t>_______. </a:t>
            </a:r>
            <a:r>
              <a:rPr lang="pt-BR" sz="1200" i="1" dirty="0" smtClean="0"/>
              <a:t>Programa de Seguros Ambientais: estágio de desenvolvimento atual no Brasil</a:t>
            </a:r>
            <a:r>
              <a:rPr lang="pt-BR" sz="1200" dirty="0" smtClean="0"/>
              <a:t>. Rio de Janeiro: Funenseg, 2012.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PORTO MACEDO JR., Ronaldo. </a:t>
            </a:r>
            <a:r>
              <a:rPr lang="pt-BR" sz="1200" i="1" dirty="0" smtClean="0"/>
              <a:t>Contratos relacionais e Defesa do Consumidor.</a:t>
            </a:r>
            <a:r>
              <a:rPr lang="pt-BR" sz="1200" dirty="0" smtClean="0"/>
              <a:t> 2ª ed. São Paulo: RT, 2007.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RASLAN, Alexandre Lima. </a:t>
            </a:r>
            <a:r>
              <a:rPr lang="pt-BR" sz="1200" i="1" dirty="0" smtClean="0"/>
              <a:t>Responsabilidade Civil Ambiental do Financiador. </a:t>
            </a:r>
            <a:r>
              <a:rPr lang="pt-BR" sz="1200" dirty="0" smtClean="0"/>
              <a:t>Porto Alegre: Livraria do Advogado, 2012. 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SAVI, Sérgio. </a:t>
            </a:r>
            <a:r>
              <a:rPr lang="pt-BR" sz="1200" i="1" dirty="0" smtClean="0"/>
              <a:t>Responsabilidade Civil pela Perda de uma Chance. </a:t>
            </a:r>
            <a:r>
              <a:rPr lang="pt-BR" sz="1200" dirty="0" smtClean="0"/>
              <a:t>São Paulo: Atlas, 2006.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SCHREIBER, Anderson. </a:t>
            </a:r>
            <a:r>
              <a:rPr lang="pt-BR" sz="1200" i="1" dirty="0" smtClean="0"/>
              <a:t>Novos paradigmas da responsabilidade civil: da erosão dos filtros da reparação à diluição dos danos. </a:t>
            </a:r>
            <a:r>
              <a:rPr lang="pt-BR" sz="1200" dirty="0" smtClean="0"/>
              <a:t>4ª Ed. São Paulo: Atlas, 2012.</a:t>
            </a: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7"/>
          <p:cNvSpPr txBox="1">
            <a:spLocks noChangeArrowheads="1"/>
          </p:cNvSpPr>
          <p:nvPr/>
        </p:nvSpPr>
        <p:spPr bwMode="auto">
          <a:xfrm>
            <a:off x="1403648" y="2276872"/>
            <a:ext cx="6336704" cy="16373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b="1" dirty="0"/>
              <a:t>11 5181 1312  - 11 9454 4435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dirty="0"/>
              <a:t>walter@polidoconsultoria.com.br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b="1" dirty="0" smtClean="0">
                <a:solidFill>
                  <a:srgbClr val="094C8D"/>
                </a:solidFill>
                <a:hlinkClick r:id="rId3"/>
              </a:rPr>
              <a:t>www.polidoconsultoria.com.br</a:t>
            </a:r>
            <a:endParaRPr lang="pt-BR" sz="1400" b="1" dirty="0" smtClean="0">
              <a:solidFill>
                <a:srgbClr val="094C8D"/>
              </a:solidFill>
            </a:endParaRP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/>
              <a:t>Polido e Carvalho Consultoria em Seguros e Resseguros Ltda.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>
                <a:solidFill>
                  <a:srgbClr val="094C8D"/>
                </a:solidFill>
              </a:rPr>
              <a:t>Rua Barão do Triunfo, n.º 88, sala 206</a:t>
            </a:r>
            <a:br>
              <a:rPr lang="pt-BR" sz="1400" b="1" dirty="0" smtClean="0">
                <a:solidFill>
                  <a:srgbClr val="094C8D"/>
                </a:solidFill>
              </a:rPr>
            </a:br>
            <a:r>
              <a:rPr lang="pt-BR" sz="1400" b="1" dirty="0" smtClean="0">
                <a:solidFill>
                  <a:srgbClr val="094C8D"/>
                </a:solidFill>
              </a:rPr>
              <a:t>Brooklin Paulista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>
                <a:solidFill>
                  <a:srgbClr val="094C8D"/>
                </a:solidFill>
              </a:rPr>
              <a:t>04602-000 - São Paulo – SP</a:t>
            </a:r>
            <a:endParaRPr lang="pt-BR" sz="1400" b="1" dirty="0">
              <a:solidFill>
                <a:srgbClr val="094C8D"/>
              </a:solidFill>
            </a:endParaRPr>
          </a:p>
        </p:txBody>
      </p:sp>
      <p:sp>
        <p:nvSpPr>
          <p:cNvPr id="27651" name="Rectangle 22"/>
          <p:cNvSpPr>
            <a:spLocks noChangeArrowheads="1"/>
          </p:cNvSpPr>
          <p:nvPr/>
        </p:nvSpPr>
        <p:spPr bwMode="auto">
          <a:xfrm>
            <a:off x="971601" y="4797152"/>
            <a:ext cx="608483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endParaRPr lang="pt-BR" sz="1400" b="1" dirty="0">
              <a:solidFill>
                <a:srgbClr val="094C8D"/>
              </a:solidFill>
            </a:endParaRPr>
          </a:p>
        </p:txBody>
      </p:sp>
      <p:pic>
        <p:nvPicPr>
          <p:cNvPr id="27652" name="Picture 34" descr="polido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68650" y="980729"/>
            <a:ext cx="28082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35"/>
          <p:cNvSpPr>
            <a:spLocks noChangeArrowheads="1"/>
          </p:cNvSpPr>
          <p:nvPr/>
        </p:nvSpPr>
        <p:spPr bwMode="auto">
          <a:xfrm>
            <a:off x="1619250" y="4373563"/>
            <a:ext cx="5757863" cy="36512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5589240"/>
            <a:ext cx="18002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051720" y="4221088"/>
            <a:ext cx="2520280" cy="167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BR" sz="1600" b="1" dirty="0" smtClean="0"/>
          </a:p>
          <a:p>
            <a:pPr>
              <a:buNone/>
            </a:pPr>
            <a:endParaRPr lang="pt-BR" sz="16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endParaRPr lang="pt-BR" sz="14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endParaRPr lang="pt-BR" sz="14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r>
              <a:rPr lang="pt-BR" sz="1400" b="1" dirty="0" smtClean="0">
                <a:solidFill>
                  <a:srgbClr val="094C8D"/>
                </a:solidFill>
                <a:hlinkClick r:id="rId6"/>
              </a:rPr>
              <a:t>www.revind.com.br</a:t>
            </a:r>
            <a:endParaRPr lang="pt-BR" sz="1400" b="1" dirty="0" smtClean="0">
              <a:solidFill>
                <a:srgbClr val="094C8D"/>
              </a:solidFill>
            </a:endParaRPr>
          </a:p>
          <a:p>
            <a:pPr>
              <a:buNone/>
            </a:pPr>
            <a:endParaRPr lang="pt-BR" sz="1400" b="1" dirty="0">
              <a:solidFill>
                <a:srgbClr val="094C8D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59832" y="4365104"/>
            <a:ext cx="5328592" cy="271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r>
              <a:rPr lang="pt-BR" sz="1400" b="1" dirty="0" smtClean="0"/>
              <a:t>Diamantino, Furck Advogados</a:t>
            </a:r>
          </a:p>
          <a:p>
            <a:pPr>
              <a:buNone/>
            </a:pPr>
            <a:r>
              <a:rPr lang="pt-BR" sz="1400" b="1" dirty="0" smtClean="0">
                <a:hlinkClick r:id="rId7"/>
              </a:rPr>
              <a:t>www.diamantinofurck.adv.br</a:t>
            </a: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r>
              <a:rPr lang="pt-BR" sz="1400" b="1" dirty="0" smtClean="0"/>
              <a:t>		</a:t>
            </a:r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Abraço e até amanhã,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 </a:t>
            </a:r>
            <a:r>
              <a:rPr kumimoji="0" lang="pt-BR" sz="22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</a:t>
            </a: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                   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1F497D"/>
              </a:solidFill>
              <a:effectLst/>
              <a:latin typeface="Arial" pitchFamily="34" charset="0"/>
            </a:endParaRPr>
          </a:p>
        </p:txBody>
      </p:sp>
      <p:sp>
        <p:nvSpPr>
          <p:cNvPr id="3076" name="AutoShape 4" descr="https://mail.google.com/mail/?ui=2&amp;ik=458d97faa9&amp;view=att&amp;th=135caa827ac6dddb&amp;attid=0.1&amp;disp=emb&amp;zw"/>
          <p:cNvSpPr>
            <a:spLocks noChangeAspect="1" noChangeArrowheads="1"/>
          </p:cNvSpPr>
          <p:nvPr/>
        </p:nvSpPr>
        <p:spPr bwMode="auto">
          <a:xfrm>
            <a:off x="31750" y="-82550"/>
            <a:ext cx="666750" cy="361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4365104"/>
            <a:ext cx="26642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ângulo 19"/>
          <p:cNvSpPr/>
          <p:nvPr/>
        </p:nvSpPr>
        <p:spPr>
          <a:xfrm>
            <a:off x="4283968" y="5301208"/>
            <a:ext cx="360040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pt-BR" sz="1400" b="1" dirty="0" smtClean="0">
              <a:hlinkClick r:id="rId9"/>
            </a:endParaRPr>
          </a:p>
          <a:p>
            <a:pPr>
              <a:buNone/>
            </a:pPr>
            <a:r>
              <a:rPr lang="pt-BR" sz="1400" b="1" dirty="0" smtClean="0">
                <a:hlinkClick r:id="rId9"/>
              </a:rPr>
              <a:t>www.tmlaw.com.br</a:t>
            </a:r>
            <a:endParaRPr lang="pt-BR" sz="14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4283968" y="5301208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b="1" dirty="0" smtClean="0"/>
              <a:t>Fábio Torres &amp; Associados – Adv. Empresarial</a:t>
            </a:r>
            <a:endParaRPr lang="pt-BR" sz="14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5661248"/>
            <a:ext cx="115212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836712"/>
            <a:ext cx="6480175" cy="72062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2000" b="1" dirty="0" smtClean="0">
                <a:solidFill>
                  <a:srgbClr val="094C8D"/>
                </a:solidFill>
              </a:rPr>
              <a:t>Sumário</a:t>
            </a:r>
            <a:endParaRPr lang="pt-BR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844824"/>
            <a:ext cx="6985000" cy="4251176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Base jurídica atual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CC/2002 – novos conceitos norteadores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Da responsabilidade civil: </a:t>
            </a:r>
            <a:r>
              <a:rPr lang="pt-BR" sz="1800" i="1" dirty="0" smtClean="0"/>
              <a:t>pressupostos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Seguros de RC: </a:t>
            </a:r>
            <a:r>
              <a:rPr lang="pt-BR" sz="1800" i="1" dirty="0" smtClean="0"/>
              <a:t>necessidade social</a:t>
            </a:r>
            <a:r>
              <a:rPr lang="pt-BR" sz="1800" dirty="0" smtClean="0"/>
              <a:t>?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Teorias contemporâneas acerca da Responsabilidade Civil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Evolução dos seguros RC no Brasil: </a:t>
            </a:r>
            <a:r>
              <a:rPr lang="pt-BR" sz="1800" i="1" dirty="0" smtClean="0"/>
              <a:t>o que é preciso mudar</a:t>
            </a:r>
            <a:r>
              <a:rPr lang="pt-BR" sz="1800" dirty="0" smtClean="0"/>
              <a:t>?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Riscos ou segmentos de maior interesse para os consumidores de seguros RC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Seguros para Riscos Ambientais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Bibliografia</a:t>
            </a:r>
          </a:p>
          <a:p>
            <a:pPr eaLnBrk="1" hangingPunct="1">
              <a:buClr>
                <a:srgbClr val="094C8D"/>
              </a:buClr>
              <a:buFontTx/>
              <a:buNone/>
              <a:defRPr/>
            </a:pPr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764704"/>
            <a:ext cx="7245350" cy="648072"/>
          </a:xfrm>
        </p:spPr>
        <p:txBody>
          <a:bodyPr/>
          <a:lstStyle/>
          <a:p>
            <a:pPr algn="ctr" eaLnBrk="1" hangingPunct="1"/>
            <a:r>
              <a:rPr lang="pt-BR" sz="2000" dirty="0" smtClean="0">
                <a:latin typeface="Arial" charset="0"/>
              </a:rPr>
              <a:t> </a:t>
            </a:r>
            <a:r>
              <a:rPr lang="pt-BR" sz="2000" b="1" dirty="0" smtClean="0">
                <a:solidFill>
                  <a:srgbClr val="094C8D"/>
                </a:solidFill>
                <a:latin typeface="Arial" charset="0"/>
              </a:rPr>
              <a:t>CC/2002</a:t>
            </a:r>
            <a:endParaRPr lang="pt-BR" sz="2000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00808"/>
            <a:ext cx="7162800" cy="331251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sz="1800" b="1" dirty="0" smtClean="0"/>
              <a:t>Art. 186. </a:t>
            </a:r>
            <a:r>
              <a:rPr lang="pt-BR" sz="1800" dirty="0" smtClean="0"/>
              <a:t>Aquele que, por ação ou omissão voluntária, negligência ou imprudência, violar direito e causar dano a outrem, </a:t>
            </a:r>
            <a:r>
              <a:rPr lang="pt-BR" sz="1800" b="1" i="1" dirty="0" smtClean="0">
                <a:solidFill>
                  <a:srgbClr val="094C8D"/>
                </a:solidFill>
              </a:rPr>
              <a:t>ainda que exclusivamente moral</a:t>
            </a:r>
            <a:r>
              <a:rPr lang="pt-BR" sz="1800" dirty="0" smtClean="0"/>
              <a:t>, comete ato ilícito.</a:t>
            </a:r>
            <a:r>
              <a:rPr lang="pt-BR" sz="1800" b="1" dirty="0" smtClean="0"/>
              <a:t>		</a:t>
            </a:r>
          </a:p>
          <a:p>
            <a:pPr algn="just" eaLnBrk="1" hangingPunct="1">
              <a:buFontTx/>
              <a:buNone/>
            </a:pPr>
            <a:endParaRPr lang="pt-BR" sz="1800" b="1" dirty="0" smtClean="0"/>
          </a:p>
          <a:p>
            <a:pPr algn="just" eaLnBrk="1" hangingPunct="1">
              <a:buFontTx/>
              <a:buNone/>
            </a:pPr>
            <a:r>
              <a:rPr lang="pt-BR" sz="1800" b="1" dirty="0" smtClean="0"/>
              <a:t>Art. 187. </a:t>
            </a:r>
            <a:r>
              <a:rPr lang="pt-BR" sz="1800" dirty="0" smtClean="0"/>
              <a:t>Também comete ato ilícito o titular de um direito que, ao exercê-lo, </a:t>
            </a:r>
            <a:r>
              <a:rPr lang="pt-BR" sz="1800" b="1" i="1" dirty="0" smtClean="0">
                <a:solidFill>
                  <a:srgbClr val="094C8D"/>
                </a:solidFill>
              </a:rPr>
              <a:t>excede manifestamente os limites </a:t>
            </a:r>
            <a:r>
              <a:rPr lang="pt-BR" sz="1800" dirty="0" smtClean="0"/>
              <a:t>impostos pelo seu fim econômico ou social, pela boa-fé ou pelos bons costumes.</a:t>
            </a:r>
          </a:p>
          <a:p>
            <a:pPr algn="just" eaLnBrk="1" hangingPunct="1">
              <a:buFontTx/>
              <a:buNone/>
            </a:pPr>
            <a:endParaRPr lang="pt-BR" sz="1800" dirty="0" smtClean="0"/>
          </a:p>
          <a:p>
            <a:pPr algn="just" eaLnBrk="1" hangingPunct="1">
              <a:buFontTx/>
              <a:buNone/>
            </a:pPr>
            <a:r>
              <a:rPr lang="pt-BR" sz="1800" b="1" dirty="0" smtClean="0"/>
              <a:t>Art. 402.</a:t>
            </a:r>
            <a:r>
              <a:rPr lang="pt-BR" sz="1800" dirty="0" smtClean="0"/>
              <a:t> Salvo as exceções expressamente previstas em lei, as </a:t>
            </a:r>
            <a:r>
              <a:rPr lang="pt-BR" sz="1800" b="1" i="1" dirty="0" smtClean="0">
                <a:solidFill>
                  <a:srgbClr val="094C8D"/>
                </a:solidFill>
              </a:rPr>
              <a:t>perdas e danos </a:t>
            </a:r>
            <a:r>
              <a:rPr lang="pt-BR" sz="1800" dirty="0" smtClean="0"/>
              <a:t>devidas ao credor abrangem, além do que ele efetivamente perdeu, o que razoavelmente deixou de lucrar.</a:t>
            </a:r>
            <a:endParaRPr lang="pt-BR" sz="1800" b="1" dirty="0" smtClean="0"/>
          </a:p>
          <a:p>
            <a:pPr algn="just" eaLnBrk="1" hangingPunct="1">
              <a:buFontTx/>
              <a:buNone/>
            </a:pPr>
            <a:endParaRPr lang="pt-BR" sz="1800" b="1" dirty="0" smtClean="0"/>
          </a:p>
          <a:p>
            <a:pPr algn="just" eaLnBrk="1" hangingPunct="1">
              <a:buFontTx/>
              <a:buNone/>
            </a:pPr>
            <a:endParaRPr lang="pt-BR" sz="1800" b="1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pPr algn="ctr">
              <a:defRPr/>
            </a:pPr>
            <a:r>
              <a:rPr lang="pt-BR" sz="2000" b="1" dirty="0" smtClean="0">
                <a:solidFill>
                  <a:srgbClr val="094C8D"/>
                </a:solidFill>
                <a:latin typeface="+mn-lt"/>
              </a:rPr>
              <a:t>CC/2002: </a:t>
            </a:r>
            <a:r>
              <a:rPr lang="pt-BR" sz="2000" b="1" i="1" dirty="0" smtClean="0">
                <a:solidFill>
                  <a:srgbClr val="094C8D"/>
                </a:solidFill>
                <a:latin typeface="+mn-lt"/>
              </a:rPr>
              <a:t>novos conceitos norteadores </a:t>
            </a:r>
            <a:endParaRPr lang="pt-BR" sz="2000" b="1" i="1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484784"/>
            <a:ext cx="7632774" cy="4752528"/>
          </a:xfrm>
        </p:spPr>
        <p:txBody>
          <a:bodyPr/>
          <a:lstStyle/>
          <a:p>
            <a:pPr algn="just">
              <a:buClr>
                <a:srgbClr val="094C8D"/>
              </a:buClr>
              <a:buSzPct val="80000"/>
              <a:buNone/>
            </a:pPr>
            <a:endParaRPr lang="pt-BR" sz="1800" b="1" dirty="0" smtClean="0"/>
          </a:p>
          <a:p>
            <a:pPr algn="just">
              <a:buClr>
                <a:srgbClr val="094C8D"/>
              </a:buClr>
              <a:buSzPct val="80000"/>
              <a:buNone/>
            </a:pPr>
            <a:r>
              <a:rPr lang="pt-BR" sz="1800" b="1" dirty="0" smtClean="0"/>
              <a:t>Art. 787. </a:t>
            </a:r>
            <a:r>
              <a:rPr lang="pt-BR" sz="1800" dirty="0" smtClean="0"/>
              <a:t>No seguro de responsabilidade civil, o segurador garante o pagamento de perdas e danos devidos pelo segurado a terceiro. </a:t>
            </a:r>
            <a:r>
              <a:rPr lang="pt-BR" sz="1800" b="1" dirty="0" smtClean="0">
                <a:solidFill>
                  <a:srgbClr val="094C8D"/>
                </a:solidFill>
              </a:rPr>
              <a:t>&gt;&gt; Não se trata, portanto, de seguro de </a:t>
            </a:r>
            <a:r>
              <a:rPr lang="pt-BR" sz="1800" b="1" i="1" dirty="0" smtClean="0">
                <a:solidFill>
                  <a:srgbClr val="094C8D"/>
                </a:solidFill>
              </a:rPr>
              <a:t>reembolso</a:t>
            </a:r>
            <a:r>
              <a:rPr lang="pt-BR" sz="1800" b="1" dirty="0" smtClean="0">
                <a:solidFill>
                  <a:srgbClr val="094C8D"/>
                </a:solidFill>
              </a:rPr>
              <a:t> </a:t>
            </a:r>
          </a:p>
          <a:p>
            <a:pPr algn="just">
              <a:buClr>
                <a:srgbClr val="094C8D"/>
              </a:buClr>
              <a:buSzPct val="80000"/>
              <a:buNone/>
            </a:pPr>
            <a:endParaRPr lang="pt-BR" sz="1800" b="1" dirty="0" smtClean="0"/>
          </a:p>
          <a:p>
            <a:pPr algn="just">
              <a:buClr>
                <a:srgbClr val="094C8D"/>
              </a:buClr>
              <a:buSzPct val="80000"/>
              <a:buNone/>
            </a:pPr>
            <a:r>
              <a:rPr lang="pt-BR" sz="1800" b="1" dirty="0" smtClean="0"/>
              <a:t>Art. 927. </a:t>
            </a:r>
            <a:r>
              <a:rPr lang="pt-BR" sz="1800" dirty="0" smtClean="0"/>
              <a:t>Aquele que, por ato ilícito (arts. 186 e 187), causar dano a outrem, é obrigado a repará-lo.</a:t>
            </a:r>
          </a:p>
          <a:p>
            <a:pPr algn="just">
              <a:buClr>
                <a:srgbClr val="094C8D"/>
              </a:buClr>
              <a:buSzPct val="80000"/>
              <a:buNone/>
            </a:pPr>
            <a:r>
              <a:rPr lang="pt-BR" sz="1800" b="1" dirty="0" smtClean="0"/>
              <a:t>Parágrafo único. </a:t>
            </a:r>
            <a:r>
              <a:rPr lang="pt-BR" sz="1800" dirty="0" smtClean="0"/>
              <a:t>Haverá obrigação de reparar o dano, independentemente de culpa, nos casos especificados em lei, </a:t>
            </a:r>
            <a:r>
              <a:rPr lang="pt-BR" sz="1800" b="1" i="1" dirty="0" smtClean="0">
                <a:solidFill>
                  <a:srgbClr val="094C8D"/>
                </a:solidFill>
              </a:rPr>
              <a:t>ou quando a atividade normalmente desenvolvida pelo autor do dano implicar, por sua natureza, risco para os direitos de outrem</a:t>
            </a:r>
            <a:r>
              <a:rPr lang="pt-BR" sz="1800" b="1" dirty="0" smtClean="0">
                <a:solidFill>
                  <a:srgbClr val="094C8D"/>
                </a:solidFill>
              </a:rPr>
              <a:t>.  &gt;&gt;&gt; </a:t>
            </a:r>
            <a:r>
              <a:rPr lang="pt-BR" sz="1800" b="1" dirty="0" smtClean="0"/>
              <a:t>norma em branco</a:t>
            </a:r>
          </a:p>
          <a:p>
            <a:pPr algn="just">
              <a:buFontTx/>
              <a:buNone/>
            </a:pPr>
            <a:endParaRPr lang="pt-BR" b="1" dirty="0" smtClean="0"/>
          </a:p>
          <a:p>
            <a:pPr algn="just">
              <a:buFontTx/>
              <a:buNone/>
            </a:pPr>
            <a:endParaRPr lang="pt-BR" b="1" dirty="0" smtClean="0"/>
          </a:p>
          <a:p>
            <a:pPr algn="just">
              <a:buFontTx/>
              <a:buNone/>
            </a:pPr>
            <a:endParaRPr lang="pt-BR" b="1" dirty="0" smtClean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ctr"/>
            <a:r>
              <a:rPr lang="pt-BR" sz="2000" b="1" dirty="0" smtClean="0">
                <a:solidFill>
                  <a:srgbClr val="094C8D"/>
                </a:solidFill>
                <a:latin typeface="Arial" charset="0"/>
              </a:rPr>
              <a:t>CC/2002: </a:t>
            </a:r>
            <a:r>
              <a:rPr lang="pt-BR" sz="2000" b="1" i="1" dirty="0" smtClean="0">
                <a:solidFill>
                  <a:srgbClr val="094C8D"/>
                </a:solidFill>
                <a:latin typeface="Arial" charset="0"/>
              </a:rPr>
              <a:t>novos conceitos norteadores </a:t>
            </a:r>
            <a:endParaRPr lang="pt-BR" b="1" dirty="0" smtClean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755651" y="1412776"/>
            <a:ext cx="7488758" cy="4680049"/>
          </a:xfrm>
        </p:spPr>
        <p:txBody>
          <a:bodyPr/>
          <a:lstStyle/>
          <a:p>
            <a:pPr algn="just"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 </a:t>
            </a:r>
            <a:r>
              <a:rPr lang="pt-BR" sz="1800" b="1" dirty="0" smtClean="0">
                <a:solidFill>
                  <a:srgbClr val="000000"/>
                </a:solidFill>
              </a:rPr>
              <a:t>Art. 931. </a:t>
            </a:r>
            <a:r>
              <a:rPr lang="pt-BR" sz="1800" dirty="0" smtClean="0">
                <a:solidFill>
                  <a:srgbClr val="000000"/>
                </a:solidFill>
              </a:rPr>
              <a:t>Ressalvados outros casos previstos em lei especial, os empresários individuais e as empresas respondem </a:t>
            </a:r>
            <a:r>
              <a:rPr lang="pt-BR" sz="1800" b="1" i="1" dirty="0" smtClean="0">
                <a:solidFill>
                  <a:srgbClr val="094C8D"/>
                </a:solidFill>
              </a:rPr>
              <a:t>independentemente de culpa </a:t>
            </a:r>
            <a:r>
              <a:rPr lang="pt-BR" sz="1800" dirty="0" smtClean="0">
                <a:solidFill>
                  <a:srgbClr val="000000"/>
                </a:solidFill>
              </a:rPr>
              <a:t>pelos danos causados pelos produtos postos em circulação. </a:t>
            </a:r>
            <a:r>
              <a:rPr lang="pt-BR" sz="1800" b="1" dirty="0" smtClean="0">
                <a:solidFill>
                  <a:srgbClr val="094C8D"/>
                </a:solidFill>
              </a:rPr>
              <a:t>&gt;&gt;&gt; </a:t>
            </a:r>
            <a:r>
              <a:rPr lang="pt-BR" sz="1800" b="1" dirty="0" smtClean="0"/>
              <a:t>Art. 12 do CDC - </a:t>
            </a:r>
            <a:r>
              <a:rPr lang="pt-BR" sz="1800" b="1" dirty="0" smtClean="0">
                <a:solidFill>
                  <a:srgbClr val="094C8D"/>
                </a:solidFill>
              </a:rPr>
              <a:t>O CC é mais abrangente? Não impõe a condição prévia do </a:t>
            </a:r>
            <a:r>
              <a:rPr lang="pt-BR" sz="1800" b="1" dirty="0" smtClean="0"/>
              <a:t>“defeito”</a:t>
            </a:r>
            <a:r>
              <a:rPr lang="pt-BR" sz="1800" b="1" dirty="0" smtClean="0">
                <a:solidFill>
                  <a:srgbClr val="094C8D"/>
                </a:solidFill>
              </a:rPr>
              <a:t>, p. exemplo. </a:t>
            </a:r>
            <a:r>
              <a:rPr lang="pt-BR" sz="1800" b="1" dirty="0" smtClean="0">
                <a:solidFill>
                  <a:srgbClr val="FF0000"/>
                </a:solidFill>
              </a:rPr>
              <a:t>E os clausulados brasileiros de RC Produtos de que forma garantem os Segurados expostos a esses novos conceitos e riscos?</a:t>
            </a:r>
          </a:p>
          <a:p>
            <a:pPr algn="just">
              <a:buNone/>
            </a:pPr>
            <a:r>
              <a:rPr lang="pt-BR" sz="1800" dirty="0" smtClean="0"/>
              <a:t> </a:t>
            </a:r>
            <a:r>
              <a:rPr lang="pt-BR" sz="1800" b="1" dirty="0" smtClean="0"/>
              <a:t>CDC – Art. 12. </a:t>
            </a:r>
            <a:r>
              <a:rPr lang="pt-BR" sz="1800" dirty="0" smtClean="0"/>
              <a:t>O fabricante, o produtor, o construtor, nacional ou estrangeiro, e o importador respondem, independentemente da existência de culpa, pela reparação dos danos causados aos consumidores </a:t>
            </a:r>
            <a:r>
              <a:rPr lang="pt-BR" sz="1800" b="1" i="1" dirty="0" smtClean="0">
                <a:solidFill>
                  <a:srgbClr val="094C8D"/>
                </a:solidFill>
              </a:rPr>
              <a:t>por defeitos </a:t>
            </a:r>
            <a:r>
              <a:rPr lang="pt-BR" sz="1800" dirty="0" smtClean="0"/>
              <a:t>decorrentes de projeto, fabricação, construção, montagem, fórmulas, manipulação, apresentação ou acondicionamento de seus produtos, bem como por informações insuficientes ou inadequadas sobre sua utilização e riscos.</a:t>
            </a:r>
          </a:p>
        </p:txBody>
      </p:sp>
    </p:spTree>
  </p:cSld>
  <p:clrMapOvr>
    <a:masterClrMapping/>
  </p:clrMapOvr>
  <p:transition spd="med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algn="ctr">
              <a:defRPr/>
            </a:pPr>
            <a:r>
              <a:rPr lang="pt-BR" sz="2000" b="1" dirty="0">
                <a:solidFill>
                  <a:srgbClr val="094C8D"/>
                </a:solidFill>
                <a:latin typeface="+mn-lt"/>
              </a:rPr>
              <a:t>Da responsabilidade civil: </a:t>
            </a:r>
            <a:r>
              <a:rPr lang="pt-BR" sz="2000" b="1" i="1" dirty="0">
                <a:solidFill>
                  <a:srgbClr val="094C8D"/>
                </a:solidFill>
                <a:latin typeface="+mn-lt"/>
              </a:rPr>
              <a:t>pressupostos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40769"/>
            <a:ext cx="7704212" cy="4680620"/>
          </a:xfrm>
        </p:spPr>
        <p:txBody>
          <a:bodyPr/>
          <a:lstStyle/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A RC </a:t>
            </a:r>
            <a:r>
              <a:rPr lang="pt-BR" sz="1800" b="1" dirty="0" smtClean="0">
                <a:solidFill>
                  <a:srgbClr val="094C8D"/>
                </a:solidFill>
              </a:rPr>
              <a:t>impõe a obrigação de reparar </a:t>
            </a:r>
            <a:r>
              <a:rPr lang="pt-BR" sz="1800" dirty="0" smtClean="0"/>
              <a:t>a quem causa um dano ou prejuízo a outrem (</a:t>
            </a:r>
            <a:r>
              <a:rPr lang="pt-BR" sz="1800" b="1" dirty="0" smtClean="0"/>
              <a:t>arts. 186 e 187 - CC/2002</a:t>
            </a:r>
            <a:r>
              <a:rPr lang="pt-BR" sz="1800" dirty="0" smtClean="0"/>
              <a:t>). Ato ilícito ou situação de risco prevista em lei 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Dano</a:t>
            </a:r>
            <a:r>
              <a:rPr lang="pt-BR" sz="1800" dirty="0" smtClean="0"/>
              <a:t> &gt; o elemento mais importante. Sem dano não há RC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Quebra do equilíbrio </a:t>
            </a:r>
            <a:r>
              <a:rPr lang="pt-BR" sz="1800" b="1" dirty="0" err="1" smtClean="0"/>
              <a:t>sócio-econômico-jurídico</a:t>
            </a:r>
            <a:r>
              <a:rPr lang="pt-BR" sz="1800" b="1" dirty="0" smtClean="0"/>
              <a:t> </a:t>
            </a:r>
            <a:r>
              <a:rPr lang="pt-BR" sz="1800" dirty="0" smtClean="0"/>
              <a:t>provocado pelo </a:t>
            </a:r>
            <a:r>
              <a:rPr lang="pt-BR" sz="1800" i="1" dirty="0" smtClean="0"/>
              <a:t>dano</a:t>
            </a:r>
            <a:r>
              <a:rPr lang="pt-BR" sz="1800" dirty="0" smtClean="0"/>
              <a:t>, com repercussões além da vítima 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>
                <a:solidFill>
                  <a:srgbClr val="094C8D"/>
                </a:solidFill>
              </a:rPr>
              <a:t>Relatividade da culpa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Nexo de causalidade 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>
                <a:solidFill>
                  <a:srgbClr val="094C8D"/>
                </a:solidFill>
              </a:rPr>
              <a:t>Obrigação legal: </a:t>
            </a:r>
            <a:r>
              <a:rPr lang="pt-BR" sz="1800" dirty="0" smtClean="0"/>
              <a:t>ato ilícito &gt; </a:t>
            </a:r>
            <a:r>
              <a:rPr lang="pt-BR" sz="1800" b="1" dirty="0" smtClean="0"/>
              <a:t>art. 927, CC/2002</a:t>
            </a:r>
            <a:endParaRPr lang="pt-BR" sz="1800" dirty="0" smtClean="0"/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Responsabilidade pelo </a:t>
            </a:r>
            <a:r>
              <a:rPr lang="pt-BR" sz="1800" b="1" dirty="0" smtClean="0"/>
              <a:t>ato ou fato de outrem</a:t>
            </a:r>
            <a:r>
              <a:rPr lang="pt-BR" sz="1800" dirty="0" smtClean="0"/>
              <a:t>: empregados, filhos menores, alunos, hóspedes (</a:t>
            </a:r>
            <a:r>
              <a:rPr lang="pt-BR" sz="1800" b="1" dirty="0" smtClean="0"/>
              <a:t>art. 932, CC/2002</a:t>
            </a:r>
            <a:r>
              <a:rPr lang="pt-BR" sz="1800" dirty="0" smtClean="0"/>
              <a:t>) &lt; </a:t>
            </a:r>
            <a:r>
              <a:rPr lang="pt-BR" sz="1800" b="1" dirty="0" smtClean="0"/>
              <a:t>RC Objetiva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Pelo </a:t>
            </a:r>
            <a:r>
              <a:rPr lang="pt-BR" sz="1800" b="1" dirty="0" smtClean="0"/>
              <a:t>fato da coisa</a:t>
            </a:r>
            <a:r>
              <a:rPr lang="pt-BR" sz="1800" dirty="0" smtClean="0"/>
              <a:t>: existência, uso e conservação de móveis e imóveis (</a:t>
            </a:r>
            <a:r>
              <a:rPr lang="pt-BR" sz="1800" b="1" dirty="0" smtClean="0"/>
              <a:t>art. 937, 938,  CC/2002</a:t>
            </a:r>
            <a:r>
              <a:rPr lang="pt-BR" sz="1800" dirty="0" smtClean="0"/>
              <a:t>) &lt; </a:t>
            </a:r>
            <a:r>
              <a:rPr lang="pt-BR" sz="1800" b="1" dirty="0" smtClean="0"/>
              <a:t>RC Objetiva</a:t>
            </a:r>
          </a:p>
          <a:p>
            <a:pPr algn="just">
              <a:buSzPct val="80000"/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Pela </a:t>
            </a:r>
            <a:r>
              <a:rPr lang="pt-BR" sz="1800" b="1" dirty="0" smtClean="0"/>
              <a:t>posse ou guarda de animais </a:t>
            </a:r>
            <a:r>
              <a:rPr lang="pt-BR" sz="1800" dirty="0" smtClean="0"/>
              <a:t>(</a:t>
            </a:r>
            <a:r>
              <a:rPr lang="pt-BR" sz="1800" b="1" dirty="0" smtClean="0"/>
              <a:t>art. 936, CC/2002</a:t>
            </a:r>
            <a:r>
              <a:rPr lang="pt-BR" sz="1800" dirty="0" smtClean="0"/>
              <a:t>).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620713"/>
            <a:ext cx="7245350" cy="936625"/>
          </a:xfrm>
        </p:spPr>
        <p:txBody>
          <a:bodyPr/>
          <a:lstStyle/>
          <a:p>
            <a:pPr algn="ctr">
              <a:defRPr/>
            </a:pPr>
            <a:r>
              <a:rPr lang="pt-BR" sz="2000" b="1" dirty="0" smtClean="0">
                <a:solidFill>
                  <a:srgbClr val="094C8D"/>
                </a:solidFill>
                <a:latin typeface="+mn-lt"/>
              </a:rPr>
              <a:t>Seguros de responsabilidade civil: necessidade social? Por que?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i="1" dirty="0" smtClean="0">
                <a:solidFill>
                  <a:srgbClr val="094C8D"/>
                </a:solidFill>
                <a:latin typeface="+mn-lt"/>
              </a:rPr>
            </a:b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2060847"/>
            <a:ext cx="7416800" cy="2952477"/>
          </a:xfrm>
        </p:spPr>
        <p:txBody>
          <a:bodyPr/>
          <a:lstStyle/>
          <a:p>
            <a:pPr algn="just">
              <a:defRPr/>
            </a:pPr>
            <a:r>
              <a:rPr lang="pt-BR" sz="1800" dirty="0" smtClean="0"/>
              <a:t>Seguro de RC - </a:t>
            </a:r>
            <a:r>
              <a:rPr lang="pt-BR" sz="1800" b="1" i="1" dirty="0" smtClean="0">
                <a:solidFill>
                  <a:srgbClr val="094C8D"/>
                </a:solidFill>
              </a:rPr>
              <a:t>uma necessidade social?</a:t>
            </a:r>
          </a:p>
          <a:p>
            <a:pPr algn="just"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dirty="0" smtClean="0"/>
              <a:t>Padrão encontrado em outros países</a:t>
            </a:r>
          </a:p>
          <a:p>
            <a:pPr algn="just"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País desenvolvido </a:t>
            </a:r>
            <a:r>
              <a:rPr lang="pt-BR" sz="1800" dirty="0" smtClean="0">
                <a:solidFill>
                  <a:srgbClr val="094C8D"/>
                </a:solidFill>
              </a:rPr>
              <a:t>= </a:t>
            </a:r>
            <a:r>
              <a:rPr lang="pt-BR" sz="1800" dirty="0" smtClean="0"/>
              <a:t>Mercado de Seguros de RC também desenvolvido</a:t>
            </a:r>
          </a:p>
          <a:p>
            <a:pPr algn="just">
              <a:buNone/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dirty="0" smtClean="0"/>
              <a:t>Da obrigatoriedade dos seguros RC: conceitos</a:t>
            </a:r>
          </a:p>
          <a:p>
            <a:pPr marL="0" indent="0" algn="just">
              <a:buFontTx/>
              <a:buNone/>
              <a:defRPr/>
            </a:pPr>
            <a:endParaRPr lang="pt-BR" sz="1800" dirty="0" smtClean="0"/>
          </a:p>
          <a:p>
            <a:pPr algn="just">
              <a:buFontTx/>
              <a:buNone/>
              <a:defRPr/>
            </a:pPr>
            <a:endParaRPr lang="pt-BR" dirty="0" smtClean="0"/>
          </a:p>
        </p:txBody>
      </p:sp>
      <p:sp>
        <p:nvSpPr>
          <p:cNvPr id="15364" name="Seta para a esquerda e para a direita 2"/>
          <p:cNvSpPr>
            <a:spLocks noChangeArrowheads="1"/>
          </p:cNvSpPr>
          <p:nvPr/>
        </p:nvSpPr>
        <p:spPr bwMode="auto">
          <a:xfrm>
            <a:off x="3276600" y="2708275"/>
            <a:ext cx="1216025" cy="485775"/>
          </a:xfrm>
          <a:prstGeom prst="leftRightArrow">
            <a:avLst>
              <a:gd name="adj1" fmla="val 50000"/>
              <a:gd name="adj2" fmla="val 4988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FontTx/>
              <a:buBlip>
                <a:blip r:embed="rId2"/>
              </a:buBlip>
            </a:pPr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926430"/>
          </a:xfrm>
        </p:spPr>
        <p:txBody>
          <a:bodyPr/>
          <a:lstStyle/>
          <a:p>
            <a:pPr algn="ctr" eaLnBrk="1" hangingPunct="1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Teorias contemporâneas acerca da RC</a:t>
            </a:r>
            <a:endParaRPr lang="pt-BR" sz="2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808"/>
            <a:ext cx="7416874" cy="4824536"/>
          </a:xfrm>
        </p:spPr>
        <p:txBody>
          <a:bodyPr/>
          <a:lstStyle/>
          <a:p>
            <a:pPr algn="just" eaLnBrk="1" hangingPunct="1"/>
            <a:r>
              <a:rPr lang="pt-BR" sz="1800" b="1" i="1" dirty="0" smtClean="0">
                <a:solidFill>
                  <a:srgbClr val="094C8D"/>
                </a:solidFill>
              </a:rPr>
              <a:t>Várias ondas</a:t>
            </a:r>
            <a:r>
              <a:rPr lang="pt-BR" sz="1800" b="1" dirty="0" smtClean="0">
                <a:solidFill>
                  <a:srgbClr val="094C8D"/>
                </a:solidFill>
              </a:rPr>
              <a:t> da RC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- Louis </a:t>
            </a:r>
            <a:r>
              <a:rPr lang="pt-BR" sz="1800" dirty="0" err="1" smtClean="0"/>
              <a:t>Josserand</a:t>
            </a:r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Século XIX </a:t>
            </a:r>
            <a:r>
              <a:rPr lang="pt-BR" sz="1800" dirty="0" smtClean="0"/>
              <a:t>- </a:t>
            </a:r>
            <a:r>
              <a:rPr lang="pt-BR" sz="1800" b="1" i="1" dirty="0" smtClean="0"/>
              <a:t>culpa</a:t>
            </a:r>
            <a:r>
              <a:rPr lang="pt-BR" sz="1800" i="1" dirty="0" smtClean="0"/>
              <a:t>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subjetiva</a:t>
            </a:r>
            <a:r>
              <a:rPr lang="pt-BR" sz="1800" dirty="0" smtClean="0"/>
              <a:t>) e posteriormente a </a:t>
            </a:r>
            <a:r>
              <a:rPr lang="pt-BR" sz="1800" b="1" i="1" dirty="0" smtClean="0"/>
              <a:t>teoria do risco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objetiva</a:t>
            </a:r>
            <a:r>
              <a:rPr lang="pt-BR" sz="1800" dirty="0" smtClean="0"/>
              <a:t>) &gt; A partir do </a:t>
            </a:r>
            <a:r>
              <a:rPr lang="pt-BR" sz="1800" dirty="0" smtClean="0">
                <a:solidFill>
                  <a:srgbClr val="094C8D"/>
                </a:solidFill>
              </a:rPr>
              <a:t>s</a:t>
            </a:r>
            <a:r>
              <a:rPr lang="pt-BR" sz="1800" b="1" dirty="0" smtClean="0">
                <a:solidFill>
                  <a:srgbClr val="094C8D"/>
                </a:solidFill>
              </a:rPr>
              <a:t>éculo XX... </a:t>
            </a:r>
            <a:r>
              <a:rPr lang="pt-BR" sz="1800" b="1" dirty="0" smtClean="0"/>
              <a:t>a vítima deve ser indenizada, </a:t>
            </a:r>
            <a:r>
              <a:rPr lang="pt-BR" sz="1800" b="1" i="1" dirty="0" smtClean="0">
                <a:solidFill>
                  <a:srgbClr val="094C8D"/>
                </a:solidFill>
              </a:rPr>
              <a:t>sempre</a:t>
            </a:r>
            <a:r>
              <a:rPr lang="pt-BR" sz="1800" dirty="0" smtClean="0"/>
              <a:t>.</a:t>
            </a:r>
            <a:r>
              <a:rPr lang="pt-BR" sz="1800" i="1" dirty="0" smtClean="0"/>
              <a:t> </a:t>
            </a:r>
            <a:endParaRPr lang="pt-BR" sz="1800" dirty="0" smtClean="0"/>
          </a:p>
          <a:p>
            <a:pPr algn="just" eaLnBrk="1" hangingPunct="1"/>
            <a:r>
              <a:rPr lang="pt-BR" sz="1800" dirty="0" smtClean="0"/>
              <a:t>A </a:t>
            </a:r>
            <a:r>
              <a:rPr lang="pt-BR" sz="1800" b="1" i="1" dirty="0" smtClean="0">
                <a:solidFill>
                  <a:srgbClr val="094C8D"/>
                </a:solidFill>
              </a:rPr>
              <a:t>socialidade</a:t>
            </a:r>
            <a:r>
              <a:rPr lang="pt-BR" sz="1800" dirty="0" smtClean="0"/>
              <a:t> do CC/2002, Miguel </a:t>
            </a:r>
            <a:r>
              <a:rPr lang="pt-BR" sz="1800" dirty="0" err="1" smtClean="0"/>
              <a:t>Reale</a:t>
            </a:r>
            <a:r>
              <a:rPr lang="pt-BR" sz="1800" i="1" dirty="0" smtClean="0"/>
              <a:t> </a:t>
            </a:r>
            <a:r>
              <a:rPr lang="pt-BR" sz="1800" dirty="0" smtClean="0"/>
              <a:t>&gt; </a:t>
            </a:r>
            <a:r>
              <a:rPr lang="pt-BR" sz="1800" b="1" dirty="0" smtClean="0"/>
              <a:t>novos paradigmas </a:t>
            </a:r>
            <a:r>
              <a:rPr lang="pt-BR" sz="1800" b="1" i="1" dirty="0" smtClean="0"/>
              <a:t>axiológicos </a:t>
            </a:r>
            <a:r>
              <a:rPr lang="pt-BR" sz="1800" dirty="0" smtClean="0"/>
              <a:t>do Direito </a:t>
            </a:r>
            <a:r>
              <a:rPr lang="pt-BR" sz="1800" b="1" dirty="0" smtClean="0">
                <a:solidFill>
                  <a:srgbClr val="094C8D"/>
                </a:solidFill>
              </a:rPr>
              <a:t>&gt;&gt;&gt; Do núcleo - </a:t>
            </a:r>
            <a:r>
              <a:rPr lang="pt-BR" sz="1800" b="1" i="1" dirty="0" smtClean="0">
                <a:solidFill>
                  <a:srgbClr val="094C8D"/>
                </a:solidFill>
              </a:rPr>
              <a:t>garantia da reparação de danos</a:t>
            </a:r>
            <a:r>
              <a:rPr lang="pt-BR" sz="1800" b="1" dirty="0" smtClean="0">
                <a:solidFill>
                  <a:srgbClr val="094C8D"/>
                </a:solidFill>
              </a:rPr>
              <a:t> - para o </a:t>
            </a:r>
            <a:r>
              <a:rPr lang="pt-BR" sz="1800" b="1" dirty="0" smtClean="0"/>
              <a:t>dever</a:t>
            </a:r>
            <a:r>
              <a:rPr lang="pt-BR" sz="1800" b="1" dirty="0" smtClean="0">
                <a:solidFill>
                  <a:srgbClr val="094C8D"/>
                </a:solidFill>
              </a:rPr>
              <a:t> (talvez moral) entre cidadãos da </a:t>
            </a:r>
            <a:r>
              <a:rPr lang="pt-BR" sz="1800" b="1" i="1" dirty="0" smtClean="0">
                <a:solidFill>
                  <a:srgbClr val="094C8D"/>
                </a:solidFill>
              </a:rPr>
              <a:t>compensação de perdas e danos, </a:t>
            </a:r>
            <a:r>
              <a:rPr lang="pt-BR" sz="1800" b="1" dirty="0" smtClean="0">
                <a:solidFill>
                  <a:srgbClr val="094C8D"/>
                </a:solidFill>
              </a:rPr>
              <a:t>também fazendo parte o </a:t>
            </a:r>
            <a:r>
              <a:rPr lang="pt-BR" sz="1800" b="1" dirty="0" smtClean="0"/>
              <a:t>Estado</a:t>
            </a: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CDC – Lei n.º 8.078, de 11.09.1990</a:t>
            </a:r>
            <a:r>
              <a:rPr lang="pt-BR" sz="1800" dirty="0" smtClean="0"/>
              <a:t>. Novo paradigma</a:t>
            </a: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Dano </a:t>
            </a:r>
            <a:r>
              <a:rPr lang="pt-BR" sz="1800" b="1" i="1" dirty="0" smtClean="0">
                <a:solidFill>
                  <a:srgbClr val="094C8D"/>
                </a:solidFill>
              </a:rPr>
              <a:t>temporal</a:t>
            </a:r>
            <a:r>
              <a:rPr lang="pt-BR" sz="1800" b="1" dirty="0" smtClean="0">
                <a:solidFill>
                  <a:srgbClr val="094C8D"/>
                </a:solidFill>
              </a:rPr>
              <a:t> </a:t>
            </a:r>
            <a:r>
              <a:rPr lang="pt-BR" sz="1800" b="1" dirty="0" smtClean="0"/>
              <a:t>&gt; </a:t>
            </a:r>
            <a:r>
              <a:rPr lang="pt-BR" sz="1800" dirty="0" smtClean="0"/>
              <a:t>nem material, nem moral.</a:t>
            </a:r>
            <a:r>
              <a:rPr lang="pt-BR" sz="1800" b="1" dirty="0" smtClean="0"/>
              <a:t> </a:t>
            </a:r>
            <a:r>
              <a:rPr lang="pt-BR" sz="1800" dirty="0" smtClean="0">
                <a:solidFill>
                  <a:srgbClr val="094C8D"/>
                </a:solidFill>
              </a:rPr>
              <a:t>O tempo é finito. </a:t>
            </a:r>
            <a:r>
              <a:rPr lang="pt-BR" sz="1800" dirty="0" smtClean="0"/>
              <a:t>Os consumidores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hipervulneráveis</a:t>
            </a:r>
            <a:endParaRPr lang="pt-BR" sz="1800" b="1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Dano afetivo &gt; </a:t>
            </a:r>
            <a:r>
              <a:rPr lang="pt-BR" sz="1800" b="1" dirty="0" smtClean="0"/>
              <a:t>STJ – </a:t>
            </a:r>
            <a:r>
              <a:rPr lang="pt-BR" sz="1800" dirty="0" smtClean="0"/>
              <a:t>abandono de filho</a:t>
            </a:r>
            <a:endParaRPr lang="pt-BR" sz="1800" b="1" dirty="0" smtClean="0"/>
          </a:p>
          <a:p>
            <a:pPr algn="just" eaLnBrk="1" hangingPunct="1">
              <a:buFontTx/>
              <a:buNone/>
            </a:pPr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ersonalizar design">
  <a:themeElements>
    <a:clrScheme name="2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ersonalizar design">
  <a:themeElements>
    <a:clrScheme name="1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ersonalizar design">
  <a:themeElements>
    <a:clrScheme name="3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2669</Words>
  <Application>Microsoft Office PowerPoint</Application>
  <PresentationFormat>Apresentação na tela (4:3)</PresentationFormat>
  <Paragraphs>200</Paragraphs>
  <Slides>22</Slides>
  <Notes>4</Notes>
  <HiddenSlides>2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Personalizar design</vt:lpstr>
      <vt:lpstr>2_Personalizar design</vt:lpstr>
      <vt:lpstr>1_Personalizar design</vt:lpstr>
      <vt:lpstr>3_Personalizar design</vt:lpstr>
      <vt:lpstr>Slide 1</vt:lpstr>
      <vt:lpstr>Slide 2</vt:lpstr>
      <vt:lpstr>Sumário</vt:lpstr>
      <vt:lpstr> CC/2002</vt:lpstr>
      <vt:lpstr>CC/2002: novos conceitos norteadores </vt:lpstr>
      <vt:lpstr>CC/2002: novos conceitos norteadores </vt:lpstr>
      <vt:lpstr>Da responsabilidade civil: pressupostos</vt:lpstr>
      <vt:lpstr>Seguros de responsabilidade civil: necessidade social? Por que? </vt:lpstr>
      <vt:lpstr>Teorias contemporâneas acerca da RC</vt:lpstr>
      <vt:lpstr>RC posta ou pressuposta?</vt:lpstr>
      <vt:lpstr>Teorias contemporâneas acerca da RC (cont.)</vt:lpstr>
      <vt:lpstr>Teorias contemporâneas acerca da RC (cont.)</vt:lpstr>
      <vt:lpstr> A evolução dos seguros RC no Brasil: o que é preciso  mudar? </vt:lpstr>
      <vt:lpstr>A evolução dos seguros RC no Brasil: o que é preciso mudar? (cont.)</vt:lpstr>
      <vt:lpstr>A evolução dos seguros RC no Brasil: o que é preciso mudar?  Conclusões</vt:lpstr>
      <vt:lpstr>Riscos ou segmentos de maior interesse para o consumidor de seguros RC</vt:lpstr>
      <vt:lpstr>Seguros para Riscos Ambientais</vt:lpstr>
      <vt:lpstr>Programa de cobertura: apólice de riscos ambientais específica  (três pilares básicos de coberturas)</vt:lpstr>
      <vt:lpstr>Bibliografia básica</vt:lpstr>
      <vt:lpstr>Bibliografia básica</vt:lpstr>
      <vt:lpstr>Bibliografia básica</vt:lpstr>
      <vt:lpstr>Slide 22</vt:lpstr>
    </vt:vector>
  </TitlesOfParts>
  <Company>Pati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Pati</dc:creator>
  <cp:lastModifiedBy>Plenitude</cp:lastModifiedBy>
  <cp:revision>175</cp:revision>
  <dcterms:created xsi:type="dcterms:W3CDTF">2009-08-02T14:47:03Z</dcterms:created>
  <dcterms:modified xsi:type="dcterms:W3CDTF">2012-06-11T17:00:40Z</dcterms:modified>
</cp:coreProperties>
</file>